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5"/>
  </p:notesMasterIdLst>
  <p:handoutMasterIdLst>
    <p:handoutMasterId r:id="rId36"/>
  </p:handoutMasterIdLst>
  <p:sldIdLst>
    <p:sldId id="276" r:id="rId5"/>
    <p:sldId id="257" r:id="rId6"/>
    <p:sldId id="259" r:id="rId7"/>
    <p:sldId id="258" r:id="rId8"/>
    <p:sldId id="260" r:id="rId9"/>
    <p:sldId id="261" r:id="rId10"/>
    <p:sldId id="273" r:id="rId11"/>
    <p:sldId id="265" r:id="rId12"/>
    <p:sldId id="274" r:id="rId13"/>
    <p:sldId id="275" r:id="rId14"/>
    <p:sldId id="272" r:id="rId15"/>
    <p:sldId id="277" r:id="rId16"/>
    <p:sldId id="282" r:id="rId17"/>
    <p:sldId id="285" r:id="rId18"/>
    <p:sldId id="271" r:id="rId19"/>
    <p:sldId id="264" r:id="rId20"/>
    <p:sldId id="283" r:id="rId21"/>
    <p:sldId id="286" r:id="rId22"/>
    <p:sldId id="287" r:id="rId23"/>
    <p:sldId id="288" r:id="rId24"/>
    <p:sldId id="289" r:id="rId25"/>
    <p:sldId id="290" r:id="rId26"/>
    <p:sldId id="291" r:id="rId27"/>
    <p:sldId id="281" r:id="rId28"/>
    <p:sldId id="279" r:id="rId29"/>
    <p:sldId id="294" r:id="rId30"/>
    <p:sldId id="280" r:id="rId31"/>
    <p:sldId id="256" r:id="rId32"/>
    <p:sldId id="278" r:id="rId33"/>
    <p:sldId id="284" r:id="rId34"/>
  </p:sldIdLst>
  <p:sldSz cx="9144000" cy="6858000" type="screen4x3"/>
  <p:notesSz cx="6888163" cy="100187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3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50" autoAdjust="0"/>
    <p:restoredTop sz="89091" autoAdjust="0"/>
  </p:normalViewPr>
  <p:slideViewPr>
    <p:cSldViewPr>
      <p:cViewPr varScale="1">
        <p:scale>
          <a:sx n="110" d="100"/>
          <a:sy n="110" d="100"/>
        </p:scale>
        <p:origin x="1674" y="108"/>
      </p:cViewPr>
      <p:guideLst>
        <p:guide orient="horz" pos="2160"/>
        <p:guide pos="288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 Claes" userId="d64208f3-0076-4064-b6ac-7d8ee9dc279f" providerId="ADAL" clId="{B55C9C71-9559-491D-B274-0CA8BACEEFD4}"/>
    <pc:docChg chg="addSld modSld">
      <pc:chgData name="Jo Claes" userId="d64208f3-0076-4064-b6ac-7d8ee9dc279f" providerId="ADAL" clId="{B55C9C71-9559-491D-B274-0CA8BACEEFD4}" dt="2019-12-17T09:45:02.506" v="9" actId="20577"/>
      <pc:docMkLst>
        <pc:docMk/>
      </pc:docMkLst>
      <pc:sldChg chg="modSp">
        <pc:chgData name="Jo Claes" userId="d64208f3-0076-4064-b6ac-7d8ee9dc279f" providerId="ADAL" clId="{B55C9C71-9559-491D-B274-0CA8BACEEFD4}" dt="2019-12-17T09:44:40.475" v="3"/>
        <pc:sldMkLst>
          <pc:docMk/>
          <pc:sldMk cId="888139634" sldId="256"/>
        </pc:sldMkLst>
        <pc:spChg chg="mod">
          <ac:chgData name="Jo Claes" userId="d64208f3-0076-4064-b6ac-7d8ee9dc279f" providerId="ADAL" clId="{B55C9C71-9559-491D-B274-0CA8BACEEFD4}" dt="2019-12-17T09:44:40.475" v="3"/>
          <ac:spMkLst>
            <pc:docMk/>
            <pc:sldMk cId="888139634" sldId="256"/>
            <ac:spMk id="3" creationId="{00000000-0000-0000-0000-000000000000}"/>
          </ac:spMkLst>
        </pc:spChg>
        <pc:spChg chg="mod">
          <ac:chgData name="Jo Claes" userId="d64208f3-0076-4064-b6ac-7d8ee9dc279f" providerId="ADAL" clId="{B55C9C71-9559-491D-B274-0CA8BACEEFD4}" dt="2019-12-17T09:44:12.741" v="2" actId="20577"/>
          <ac:spMkLst>
            <pc:docMk/>
            <pc:sldMk cId="888139634" sldId="256"/>
            <ac:spMk id="5" creationId="{9CA3FF7D-2009-42CE-AAC6-88F37A2980F8}"/>
          </ac:spMkLst>
        </pc:spChg>
      </pc:sldChg>
      <pc:sldChg chg="modSp">
        <pc:chgData name="Jo Claes" userId="d64208f3-0076-4064-b6ac-7d8ee9dc279f" providerId="ADAL" clId="{B55C9C71-9559-491D-B274-0CA8BACEEFD4}" dt="2019-12-17T09:44:51.556" v="6" actId="20577"/>
        <pc:sldMkLst>
          <pc:docMk/>
          <pc:sldMk cId="3864572019" sldId="278"/>
        </pc:sldMkLst>
        <pc:spChg chg="mod">
          <ac:chgData name="Jo Claes" userId="d64208f3-0076-4064-b6ac-7d8ee9dc279f" providerId="ADAL" clId="{B55C9C71-9559-491D-B274-0CA8BACEEFD4}" dt="2019-12-17T09:44:48.900" v="4"/>
          <ac:spMkLst>
            <pc:docMk/>
            <pc:sldMk cId="3864572019" sldId="278"/>
            <ac:spMk id="3" creationId="{00000000-0000-0000-0000-000000000000}"/>
          </ac:spMkLst>
        </pc:spChg>
        <pc:spChg chg="mod">
          <ac:chgData name="Jo Claes" userId="d64208f3-0076-4064-b6ac-7d8ee9dc279f" providerId="ADAL" clId="{B55C9C71-9559-491D-B274-0CA8BACEEFD4}" dt="2019-12-17T09:44:51.556" v="6" actId="20577"/>
          <ac:spMkLst>
            <pc:docMk/>
            <pc:sldMk cId="3864572019" sldId="278"/>
            <ac:spMk id="6" creationId="{C1170B28-87E2-4759-AF3D-38D0D812E6BC}"/>
          </ac:spMkLst>
        </pc:spChg>
      </pc:sldChg>
      <pc:sldChg chg="modSp">
        <pc:chgData name="Jo Claes" userId="d64208f3-0076-4064-b6ac-7d8ee9dc279f" providerId="ADAL" clId="{B55C9C71-9559-491D-B274-0CA8BACEEFD4}" dt="2019-12-17T09:45:02.506" v="9" actId="20577"/>
        <pc:sldMkLst>
          <pc:docMk/>
          <pc:sldMk cId="2121505211" sldId="284"/>
        </pc:sldMkLst>
        <pc:spChg chg="mod">
          <ac:chgData name="Jo Claes" userId="d64208f3-0076-4064-b6ac-7d8ee9dc279f" providerId="ADAL" clId="{B55C9C71-9559-491D-B274-0CA8BACEEFD4}" dt="2019-12-17T09:45:00.241" v="7"/>
          <ac:spMkLst>
            <pc:docMk/>
            <pc:sldMk cId="2121505211" sldId="284"/>
            <ac:spMk id="3" creationId="{00000000-0000-0000-0000-000000000000}"/>
          </ac:spMkLst>
        </pc:spChg>
        <pc:spChg chg="mod">
          <ac:chgData name="Jo Claes" userId="d64208f3-0076-4064-b6ac-7d8ee9dc279f" providerId="ADAL" clId="{B55C9C71-9559-491D-B274-0CA8BACEEFD4}" dt="2019-12-17T09:45:02.506" v="9" actId="20577"/>
          <ac:spMkLst>
            <pc:docMk/>
            <pc:sldMk cId="2121505211" sldId="284"/>
            <ac:spMk id="6" creationId="{B9F1FC43-CEF7-48D6-82DC-BB02DF86DC4E}"/>
          </ac:spMkLst>
        </pc:spChg>
      </pc:sldChg>
      <pc:sldChg chg="add">
        <pc:chgData name="Jo Claes" userId="d64208f3-0076-4064-b6ac-7d8ee9dc279f" providerId="ADAL" clId="{B55C9C71-9559-491D-B274-0CA8BACEEFD4}" dt="2019-12-17T09:44:06.743" v="0"/>
        <pc:sldMkLst>
          <pc:docMk/>
          <pc:sldMk cId="419096745" sldId="294"/>
        </pc:sldMkLst>
      </pc:sldChg>
    </pc:docChg>
  </pc:docChgLst>
  <pc:docChgLst>
    <pc:chgData name="Jo Claes" userId="d64208f3-0076-4064-b6ac-7d8ee9dc279f" providerId="ADAL" clId="{F5D559E0-8AE7-4F5E-9B99-938ED675EF6A}"/>
    <pc:docChg chg="modSld">
      <pc:chgData name="Jo Claes" userId="d64208f3-0076-4064-b6ac-7d8ee9dc279f" providerId="ADAL" clId="{F5D559E0-8AE7-4F5E-9B99-938ED675EF6A}" dt="2022-02-25T09:20:56.300" v="3" actId="20577"/>
      <pc:docMkLst>
        <pc:docMk/>
      </pc:docMkLst>
      <pc:sldChg chg="modSp mod">
        <pc:chgData name="Jo Claes" userId="d64208f3-0076-4064-b6ac-7d8ee9dc279f" providerId="ADAL" clId="{F5D559E0-8AE7-4F5E-9B99-938ED675EF6A}" dt="2022-02-25T09:20:56.300" v="3" actId="20577"/>
        <pc:sldMkLst>
          <pc:docMk/>
          <pc:sldMk cId="3436373426" sldId="260"/>
        </pc:sldMkLst>
        <pc:spChg chg="mod">
          <ac:chgData name="Jo Claes" userId="d64208f3-0076-4064-b6ac-7d8ee9dc279f" providerId="ADAL" clId="{F5D559E0-8AE7-4F5E-9B99-938ED675EF6A}" dt="2022-02-25T09:20:56.300" v="3" actId="20577"/>
          <ac:spMkLst>
            <pc:docMk/>
            <pc:sldMk cId="3436373426" sldId="260"/>
            <ac:spMk id="7"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4870" cy="500936"/>
          </a:xfrm>
          <a:prstGeom prst="rect">
            <a:avLst/>
          </a:prstGeom>
        </p:spPr>
        <p:txBody>
          <a:bodyPr vert="horz" lIns="92437" tIns="46218" rIns="92437" bIns="46218" rtlCol="0"/>
          <a:lstStyle>
            <a:lvl1pPr algn="l">
              <a:defRPr sz="1200"/>
            </a:lvl1pPr>
          </a:lstStyle>
          <a:p>
            <a:endParaRPr lang="nl-BE"/>
          </a:p>
        </p:txBody>
      </p:sp>
      <p:sp>
        <p:nvSpPr>
          <p:cNvPr id="3" name="Date Placeholder 2"/>
          <p:cNvSpPr>
            <a:spLocks noGrp="1"/>
          </p:cNvSpPr>
          <p:nvPr>
            <p:ph type="dt" sz="quarter" idx="1"/>
          </p:nvPr>
        </p:nvSpPr>
        <p:spPr>
          <a:xfrm>
            <a:off x="3901699" y="0"/>
            <a:ext cx="2984870" cy="500936"/>
          </a:xfrm>
          <a:prstGeom prst="rect">
            <a:avLst/>
          </a:prstGeom>
        </p:spPr>
        <p:txBody>
          <a:bodyPr vert="horz" lIns="92437" tIns="46218" rIns="92437" bIns="46218" rtlCol="0"/>
          <a:lstStyle>
            <a:lvl1pPr algn="r">
              <a:defRPr sz="1200"/>
            </a:lvl1pPr>
          </a:lstStyle>
          <a:p>
            <a:fld id="{5BB9628D-086B-406E-A6E2-A7619C06CF97}" type="datetimeFigureOut">
              <a:rPr lang="nl-BE" smtClean="0"/>
              <a:t>25/02/2022</a:t>
            </a:fld>
            <a:endParaRPr lang="nl-BE"/>
          </a:p>
        </p:txBody>
      </p:sp>
      <p:sp>
        <p:nvSpPr>
          <p:cNvPr id="4" name="Footer Placeholder 3"/>
          <p:cNvSpPr>
            <a:spLocks noGrp="1"/>
          </p:cNvSpPr>
          <p:nvPr>
            <p:ph type="ftr" sz="quarter" idx="2"/>
          </p:nvPr>
        </p:nvSpPr>
        <p:spPr>
          <a:xfrm>
            <a:off x="1" y="9516038"/>
            <a:ext cx="2984870" cy="500936"/>
          </a:xfrm>
          <a:prstGeom prst="rect">
            <a:avLst/>
          </a:prstGeom>
        </p:spPr>
        <p:txBody>
          <a:bodyPr vert="horz" lIns="92437" tIns="46218" rIns="92437" bIns="46218" rtlCol="0" anchor="b"/>
          <a:lstStyle>
            <a:lvl1pPr algn="l">
              <a:defRPr sz="1200"/>
            </a:lvl1pPr>
          </a:lstStyle>
          <a:p>
            <a:endParaRPr lang="nl-BE"/>
          </a:p>
        </p:txBody>
      </p:sp>
      <p:sp>
        <p:nvSpPr>
          <p:cNvPr id="5" name="Slide Number Placeholder 4"/>
          <p:cNvSpPr>
            <a:spLocks noGrp="1"/>
          </p:cNvSpPr>
          <p:nvPr>
            <p:ph type="sldNum" sz="quarter" idx="3"/>
          </p:nvPr>
        </p:nvSpPr>
        <p:spPr>
          <a:xfrm>
            <a:off x="3901699" y="9516038"/>
            <a:ext cx="2984870" cy="500936"/>
          </a:xfrm>
          <a:prstGeom prst="rect">
            <a:avLst/>
          </a:prstGeom>
        </p:spPr>
        <p:txBody>
          <a:bodyPr vert="horz" lIns="92437" tIns="46218" rIns="92437" bIns="46218" rtlCol="0" anchor="b"/>
          <a:lstStyle>
            <a:lvl1pPr algn="r">
              <a:defRPr sz="1200"/>
            </a:lvl1pPr>
          </a:lstStyle>
          <a:p>
            <a:fld id="{ACA3AA5B-8A8B-4208-AFCF-18A2EC73466F}" type="slidenum">
              <a:rPr lang="nl-BE" smtClean="0"/>
              <a:t>‹#›</a:t>
            </a:fld>
            <a:endParaRPr lang="nl-BE"/>
          </a:p>
        </p:txBody>
      </p:sp>
    </p:spTree>
    <p:extLst>
      <p:ext uri="{BB962C8B-B14F-4D97-AF65-F5344CB8AC3E}">
        <p14:creationId xmlns:p14="http://schemas.microsoft.com/office/powerpoint/2010/main" val="17389520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4870" cy="500936"/>
          </a:xfrm>
          <a:prstGeom prst="rect">
            <a:avLst/>
          </a:prstGeom>
        </p:spPr>
        <p:txBody>
          <a:bodyPr vert="horz" lIns="92437" tIns="46218" rIns="92437" bIns="46218" rtlCol="0"/>
          <a:lstStyle>
            <a:lvl1pPr algn="l">
              <a:defRPr sz="1200"/>
            </a:lvl1pPr>
          </a:lstStyle>
          <a:p>
            <a:endParaRPr lang="fr-FR"/>
          </a:p>
        </p:txBody>
      </p:sp>
      <p:sp>
        <p:nvSpPr>
          <p:cNvPr id="3" name="Date Placeholder 2"/>
          <p:cNvSpPr>
            <a:spLocks noGrp="1"/>
          </p:cNvSpPr>
          <p:nvPr>
            <p:ph type="dt" idx="1"/>
          </p:nvPr>
        </p:nvSpPr>
        <p:spPr>
          <a:xfrm>
            <a:off x="3901699" y="0"/>
            <a:ext cx="2984870" cy="500936"/>
          </a:xfrm>
          <a:prstGeom prst="rect">
            <a:avLst/>
          </a:prstGeom>
        </p:spPr>
        <p:txBody>
          <a:bodyPr vert="horz" lIns="92437" tIns="46218" rIns="92437" bIns="46218" rtlCol="0"/>
          <a:lstStyle>
            <a:lvl1pPr algn="r">
              <a:defRPr sz="1200"/>
            </a:lvl1pPr>
          </a:lstStyle>
          <a:p>
            <a:fld id="{67FAEA43-A081-4D41-A611-B41EC97AE4F7}" type="datetimeFigureOut">
              <a:rPr lang="fr-FR" smtClean="0"/>
              <a:t>25/02/2022</a:t>
            </a:fld>
            <a:endParaRPr lang="fr-FR"/>
          </a:p>
        </p:txBody>
      </p:sp>
      <p:sp>
        <p:nvSpPr>
          <p:cNvPr id="4" name="Slide Image Placeholder 3"/>
          <p:cNvSpPr>
            <a:spLocks noGrp="1" noRot="1" noChangeAspect="1"/>
          </p:cNvSpPr>
          <p:nvPr>
            <p:ph type="sldImg" idx="2"/>
          </p:nvPr>
        </p:nvSpPr>
        <p:spPr>
          <a:xfrm>
            <a:off x="938213" y="750888"/>
            <a:ext cx="5011737" cy="3757612"/>
          </a:xfrm>
          <a:prstGeom prst="rect">
            <a:avLst/>
          </a:prstGeom>
          <a:noFill/>
          <a:ln w="12700">
            <a:solidFill>
              <a:prstClr val="black"/>
            </a:solidFill>
          </a:ln>
        </p:spPr>
        <p:txBody>
          <a:bodyPr vert="horz" lIns="92437" tIns="46218" rIns="92437" bIns="46218" rtlCol="0" anchor="ctr"/>
          <a:lstStyle/>
          <a:p>
            <a:endParaRPr lang="fr-FR"/>
          </a:p>
        </p:txBody>
      </p:sp>
      <p:sp>
        <p:nvSpPr>
          <p:cNvPr id="5" name="Notes Placeholder 4"/>
          <p:cNvSpPr>
            <a:spLocks noGrp="1"/>
          </p:cNvSpPr>
          <p:nvPr>
            <p:ph type="body" sz="quarter" idx="3"/>
          </p:nvPr>
        </p:nvSpPr>
        <p:spPr>
          <a:xfrm>
            <a:off x="688817" y="4758889"/>
            <a:ext cx="5510530" cy="4508421"/>
          </a:xfrm>
          <a:prstGeom prst="rect">
            <a:avLst/>
          </a:prstGeom>
        </p:spPr>
        <p:txBody>
          <a:bodyPr vert="horz" lIns="92437" tIns="46218" rIns="92437" bIns="462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1" y="9516038"/>
            <a:ext cx="2984870" cy="500936"/>
          </a:xfrm>
          <a:prstGeom prst="rect">
            <a:avLst/>
          </a:prstGeom>
        </p:spPr>
        <p:txBody>
          <a:bodyPr vert="horz" lIns="92437" tIns="46218" rIns="92437" bIns="46218" rtlCol="0" anchor="b"/>
          <a:lstStyle>
            <a:lvl1pPr algn="l">
              <a:defRPr sz="1200"/>
            </a:lvl1pPr>
          </a:lstStyle>
          <a:p>
            <a:endParaRPr lang="fr-FR"/>
          </a:p>
        </p:txBody>
      </p:sp>
      <p:sp>
        <p:nvSpPr>
          <p:cNvPr id="7" name="Slide Number Placeholder 6"/>
          <p:cNvSpPr>
            <a:spLocks noGrp="1"/>
          </p:cNvSpPr>
          <p:nvPr>
            <p:ph type="sldNum" sz="quarter" idx="5"/>
          </p:nvPr>
        </p:nvSpPr>
        <p:spPr>
          <a:xfrm>
            <a:off x="3901699" y="9516038"/>
            <a:ext cx="2984870" cy="500936"/>
          </a:xfrm>
          <a:prstGeom prst="rect">
            <a:avLst/>
          </a:prstGeom>
        </p:spPr>
        <p:txBody>
          <a:bodyPr vert="horz" lIns="92437" tIns="46218" rIns="92437" bIns="46218" rtlCol="0" anchor="b"/>
          <a:lstStyle>
            <a:lvl1pPr algn="r">
              <a:defRPr sz="1200"/>
            </a:lvl1pPr>
          </a:lstStyle>
          <a:p>
            <a:fld id="{54CA750D-4BE2-4BD9-8CFA-BD3D0F2B5E5E}" type="slidenum">
              <a:rPr lang="fr-FR" smtClean="0"/>
              <a:t>‹#›</a:t>
            </a:fld>
            <a:endParaRPr lang="fr-FR"/>
          </a:p>
        </p:txBody>
      </p:sp>
    </p:spTree>
    <p:extLst>
      <p:ext uri="{BB962C8B-B14F-4D97-AF65-F5344CB8AC3E}">
        <p14:creationId xmlns:p14="http://schemas.microsoft.com/office/powerpoint/2010/main" val="1281485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54CA750D-4BE2-4BD9-8CFA-BD3D0F2B5E5E}" type="slidenum">
              <a:rPr lang="fr-FR" smtClean="0"/>
              <a:t>2</a:t>
            </a:fld>
            <a:endParaRPr lang="fr-FR"/>
          </a:p>
        </p:txBody>
      </p:sp>
    </p:spTree>
    <p:extLst>
      <p:ext uri="{BB962C8B-B14F-4D97-AF65-F5344CB8AC3E}">
        <p14:creationId xmlns:p14="http://schemas.microsoft.com/office/powerpoint/2010/main" val="1831225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4CA750D-4BE2-4BD9-8CFA-BD3D0F2B5E5E}" type="slidenum">
              <a:rPr lang="fr-FR" smtClean="0"/>
              <a:t>3</a:t>
            </a:fld>
            <a:endParaRPr lang="fr-FR"/>
          </a:p>
        </p:txBody>
      </p:sp>
    </p:spTree>
    <p:extLst>
      <p:ext uri="{BB962C8B-B14F-4D97-AF65-F5344CB8AC3E}">
        <p14:creationId xmlns:p14="http://schemas.microsoft.com/office/powerpoint/2010/main" val="2641695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54CA750D-4BE2-4BD9-8CFA-BD3D0F2B5E5E}" type="slidenum">
              <a:rPr lang="fr-FR" smtClean="0"/>
              <a:t>4</a:t>
            </a:fld>
            <a:endParaRPr lang="fr-FR"/>
          </a:p>
        </p:txBody>
      </p:sp>
    </p:spTree>
    <p:extLst>
      <p:ext uri="{BB962C8B-B14F-4D97-AF65-F5344CB8AC3E}">
        <p14:creationId xmlns:p14="http://schemas.microsoft.com/office/powerpoint/2010/main" val="2760253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54CA750D-4BE2-4BD9-8CFA-BD3D0F2B5E5E}" type="slidenum">
              <a:rPr lang="fr-FR" smtClean="0"/>
              <a:t>6</a:t>
            </a:fld>
            <a:endParaRPr lang="fr-FR"/>
          </a:p>
        </p:txBody>
      </p:sp>
    </p:spTree>
    <p:extLst>
      <p:ext uri="{BB962C8B-B14F-4D97-AF65-F5344CB8AC3E}">
        <p14:creationId xmlns:p14="http://schemas.microsoft.com/office/powerpoint/2010/main" val="144329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http://twistedsifter.com/2011/10/metalmorphosis-sculpture-david-cerny/</a:t>
            </a:r>
          </a:p>
        </p:txBody>
      </p:sp>
      <p:sp>
        <p:nvSpPr>
          <p:cNvPr id="4" name="Espace réservé du numéro de diapositive 3"/>
          <p:cNvSpPr>
            <a:spLocks noGrp="1"/>
          </p:cNvSpPr>
          <p:nvPr>
            <p:ph type="sldNum" sz="quarter" idx="10"/>
          </p:nvPr>
        </p:nvSpPr>
        <p:spPr/>
        <p:txBody>
          <a:bodyPr/>
          <a:lstStyle/>
          <a:p>
            <a:fld id="{54CA750D-4BE2-4BD9-8CFA-BD3D0F2B5E5E}" type="slidenum">
              <a:rPr lang="fr-FR" smtClean="0"/>
              <a:t>18</a:t>
            </a:fld>
            <a:endParaRPr lang="fr-FR"/>
          </a:p>
        </p:txBody>
      </p:sp>
    </p:spTree>
    <p:extLst>
      <p:ext uri="{BB962C8B-B14F-4D97-AF65-F5344CB8AC3E}">
        <p14:creationId xmlns:p14="http://schemas.microsoft.com/office/powerpoint/2010/main" val="1886962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D88526C-108B-4C57-A846-D9BAFCFA0086}" type="datetime1">
              <a:rPr lang="fr-FR" smtClean="0"/>
              <a:t>25/02/2022</a:t>
            </a:fld>
            <a:endParaRPr lang="fr-F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Slide Number Placeholder 5"/>
          <p:cNvSpPr>
            <a:spLocks noGrp="1"/>
          </p:cNvSpPr>
          <p:nvPr>
            <p:ph type="sldNum" sz="quarter" idx="12"/>
          </p:nvPr>
        </p:nvSpPr>
        <p:spPr/>
        <p:txBody>
          <a:bodyPr/>
          <a:lstStyle/>
          <a:p>
            <a:fld id="{387D9DEA-C109-4EC7-BDCC-42D7A05A445D}" type="slidenum">
              <a:rPr lang="fr-FR" smtClean="0"/>
              <a:t>‹#›</a:t>
            </a:fld>
            <a:endParaRPr lang="fr-FR"/>
          </a:p>
        </p:txBody>
      </p:sp>
    </p:spTree>
    <p:extLst>
      <p:ext uri="{BB962C8B-B14F-4D97-AF65-F5344CB8AC3E}">
        <p14:creationId xmlns:p14="http://schemas.microsoft.com/office/powerpoint/2010/main" val="2550060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6CA3644-B642-4BD3-B619-F9F87BCA4B0C}" type="datetime1">
              <a:rPr lang="fr-FR" smtClean="0"/>
              <a:t>25/02/2022</a:t>
            </a:fld>
            <a:endParaRPr lang="fr-F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Slide Number Placeholder 5"/>
          <p:cNvSpPr>
            <a:spLocks noGrp="1"/>
          </p:cNvSpPr>
          <p:nvPr>
            <p:ph type="sldNum" sz="quarter" idx="12"/>
          </p:nvPr>
        </p:nvSpPr>
        <p:spPr/>
        <p:txBody>
          <a:bodyPr/>
          <a:lstStyle/>
          <a:p>
            <a:fld id="{387D9DEA-C109-4EC7-BDCC-42D7A05A445D}" type="slidenum">
              <a:rPr lang="fr-FR" smtClean="0"/>
              <a:t>‹#›</a:t>
            </a:fld>
            <a:endParaRPr lang="fr-FR"/>
          </a:p>
        </p:txBody>
      </p:sp>
    </p:spTree>
    <p:extLst>
      <p:ext uri="{BB962C8B-B14F-4D97-AF65-F5344CB8AC3E}">
        <p14:creationId xmlns:p14="http://schemas.microsoft.com/office/powerpoint/2010/main" val="444215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2B63433-1AF9-4D36-9FE6-B682AF68B983}" type="datetime1">
              <a:rPr lang="fr-FR" smtClean="0"/>
              <a:t>25/02/2022</a:t>
            </a:fld>
            <a:endParaRPr lang="fr-F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Slide Number Placeholder 5"/>
          <p:cNvSpPr>
            <a:spLocks noGrp="1"/>
          </p:cNvSpPr>
          <p:nvPr>
            <p:ph type="sldNum" sz="quarter" idx="12"/>
          </p:nvPr>
        </p:nvSpPr>
        <p:spPr/>
        <p:txBody>
          <a:bodyPr/>
          <a:lstStyle/>
          <a:p>
            <a:fld id="{387D9DEA-C109-4EC7-BDCC-42D7A05A445D}" type="slidenum">
              <a:rPr lang="fr-FR" smtClean="0"/>
              <a:t>‹#›</a:t>
            </a:fld>
            <a:endParaRPr lang="fr-FR"/>
          </a:p>
        </p:txBody>
      </p:sp>
    </p:spTree>
    <p:extLst>
      <p:ext uri="{BB962C8B-B14F-4D97-AF65-F5344CB8AC3E}">
        <p14:creationId xmlns:p14="http://schemas.microsoft.com/office/powerpoint/2010/main" val="4140503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1BD70B7A-7F33-4520-B816-EEB9B32DCE12}" type="datetime1">
              <a:rPr lang="fr-FR" smtClean="0"/>
              <a:t>25/02/2022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16EEAD88-7AB7-4352-89B4-BF917C658D05}" type="slidenum">
              <a:rPr lang="fr-BE" smtClean="0"/>
              <a:t>‹#›</a:t>
            </a:fld>
            <a:endParaRPr lang="fr-BE"/>
          </a:p>
        </p:txBody>
      </p:sp>
    </p:spTree>
    <p:extLst>
      <p:ext uri="{BB962C8B-B14F-4D97-AF65-F5344CB8AC3E}">
        <p14:creationId xmlns:p14="http://schemas.microsoft.com/office/powerpoint/2010/main" val="1367954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B0AC111F-6862-4078-8DFA-FE7796CA5B50}" type="datetime1">
              <a:rPr lang="fr-FR" smtClean="0"/>
              <a:t>25/02/2022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16EEAD88-7AB7-4352-89B4-BF917C658D05}" type="slidenum">
              <a:rPr lang="fr-BE" smtClean="0"/>
              <a:t>‹#›</a:t>
            </a:fld>
            <a:endParaRPr lang="fr-BE"/>
          </a:p>
        </p:txBody>
      </p:sp>
    </p:spTree>
    <p:extLst>
      <p:ext uri="{BB962C8B-B14F-4D97-AF65-F5344CB8AC3E}">
        <p14:creationId xmlns:p14="http://schemas.microsoft.com/office/powerpoint/2010/main" val="1867969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4BEB93-5A56-48CE-BA36-9903CE6CA631}" type="datetime1">
              <a:rPr lang="fr-FR" smtClean="0"/>
              <a:t>25/02/2022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16EEAD88-7AB7-4352-89B4-BF917C658D05}" type="slidenum">
              <a:rPr lang="fr-BE" smtClean="0"/>
              <a:t>‹#›</a:t>
            </a:fld>
            <a:endParaRPr lang="fr-BE"/>
          </a:p>
        </p:txBody>
      </p:sp>
    </p:spTree>
    <p:extLst>
      <p:ext uri="{BB962C8B-B14F-4D97-AF65-F5344CB8AC3E}">
        <p14:creationId xmlns:p14="http://schemas.microsoft.com/office/powerpoint/2010/main" val="1157766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016462CB-698C-47E7-B81C-A65F304A5F76}" type="datetime1">
              <a:rPr lang="fr-FR" smtClean="0"/>
              <a:t>25/02/2022</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16EEAD88-7AB7-4352-89B4-BF917C658D05}" type="slidenum">
              <a:rPr lang="fr-BE" smtClean="0"/>
              <a:t>‹#›</a:t>
            </a:fld>
            <a:endParaRPr lang="fr-BE"/>
          </a:p>
        </p:txBody>
      </p:sp>
    </p:spTree>
    <p:extLst>
      <p:ext uri="{BB962C8B-B14F-4D97-AF65-F5344CB8AC3E}">
        <p14:creationId xmlns:p14="http://schemas.microsoft.com/office/powerpoint/2010/main" val="1105601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2EEDB809-8F48-4072-AA03-6957C6528026}" type="datetime1">
              <a:rPr lang="fr-FR" smtClean="0"/>
              <a:t>25/02/2022</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16EEAD88-7AB7-4352-89B4-BF917C658D05}" type="slidenum">
              <a:rPr lang="fr-BE" smtClean="0"/>
              <a:t>‹#›</a:t>
            </a:fld>
            <a:endParaRPr lang="fr-BE"/>
          </a:p>
        </p:txBody>
      </p:sp>
    </p:spTree>
    <p:extLst>
      <p:ext uri="{BB962C8B-B14F-4D97-AF65-F5344CB8AC3E}">
        <p14:creationId xmlns:p14="http://schemas.microsoft.com/office/powerpoint/2010/main" val="21195613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2F87381B-CF6D-4449-A85E-4BA03AE5CB0E}" type="datetime1">
              <a:rPr lang="fr-FR" smtClean="0"/>
              <a:t>25/02/2022</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16EEAD88-7AB7-4352-89B4-BF917C658D05}" type="slidenum">
              <a:rPr lang="fr-BE" smtClean="0"/>
              <a:t>‹#›</a:t>
            </a:fld>
            <a:endParaRPr lang="fr-BE"/>
          </a:p>
        </p:txBody>
      </p:sp>
    </p:spTree>
    <p:extLst>
      <p:ext uri="{BB962C8B-B14F-4D97-AF65-F5344CB8AC3E}">
        <p14:creationId xmlns:p14="http://schemas.microsoft.com/office/powerpoint/2010/main" val="10286131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D4714B-D724-443C-818C-6CE197F39AE1}" type="datetime1">
              <a:rPr lang="fr-FR" smtClean="0"/>
              <a:t>25/02/2022</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16EEAD88-7AB7-4352-89B4-BF917C658D05}" type="slidenum">
              <a:rPr lang="fr-BE" smtClean="0"/>
              <a:t>‹#›</a:t>
            </a:fld>
            <a:endParaRPr lang="fr-BE"/>
          </a:p>
        </p:txBody>
      </p:sp>
    </p:spTree>
    <p:extLst>
      <p:ext uri="{BB962C8B-B14F-4D97-AF65-F5344CB8AC3E}">
        <p14:creationId xmlns:p14="http://schemas.microsoft.com/office/powerpoint/2010/main" val="3743094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DE09E1-7428-494B-902C-EBADD8C28DAD}" type="datetime1">
              <a:rPr lang="fr-FR" smtClean="0"/>
              <a:t>25/02/2022</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16EEAD88-7AB7-4352-89B4-BF917C658D05}" type="slidenum">
              <a:rPr lang="fr-BE" smtClean="0"/>
              <a:t>‹#›</a:t>
            </a:fld>
            <a:endParaRPr lang="fr-BE"/>
          </a:p>
        </p:txBody>
      </p:sp>
    </p:spTree>
    <p:extLst>
      <p:ext uri="{BB962C8B-B14F-4D97-AF65-F5344CB8AC3E}">
        <p14:creationId xmlns:p14="http://schemas.microsoft.com/office/powerpoint/2010/main" val="2744919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lvl1pPr>
              <a:buClr>
                <a:srgbClr val="6693BC"/>
              </a:buClr>
              <a:defRPr/>
            </a:lvl1pPr>
            <a:lvl2pPr>
              <a:buClr>
                <a:srgbClr val="6693BC"/>
              </a:buClr>
              <a:defRPr/>
            </a:lvl2pPr>
            <a:lvl3pPr>
              <a:buClr>
                <a:srgbClr val="6693BC"/>
              </a:buClr>
              <a:defRPr/>
            </a:lvl3pPr>
            <a:lvl4pPr>
              <a:buClr>
                <a:srgbClr val="6693BC"/>
              </a:buClr>
              <a:defRPr/>
            </a:lvl4pPr>
            <a:lvl5pPr>
              <a:buClr>
                <a:srgbClr val="6693BC"/>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A911265-F8F0-4432-B07D-4B47F363BDC7}" type="datetime1">
              <a:rPr lang="fr-FR" smtClean="0"/>
              <a:t>25/02/2022</a:t>
            </a:fld>
            <a:endParaRPr lang="fr-F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Slide Number Placeholder 5"/>
          <p:cNvSpPr>
            <a:spLocks noGrp="1"/>
          </p:cNvSpPr>
          <p:nvPr>
            <p:ph type="sldNum" sz="quarter" idx="12"/>
          </p:nvPr>
        </p:nvSpPr>
        <p:spPr/>
        <p:txBody>
          <a:bodyPr/>
          <a:lstStyle/>
          <a:p>
            <a:fld id="{387D9DEA-C109-4EC7-BDCC-42D7A05A445D}" type="slidenum">
              <a:rPr lang="fr-FR" smtClean="0"/>
              <a:t>‹#›</a:t>
            </a:fld>
            <a:endParaRPr lang="fr-FR"/>
          </a:p>
        </p:txBody>
      </p:sp>
    </p:spTree>
    <p:extLst>
      <p:ext uri="{BB962C8B-B14F-4D97-AF65-F5344CB8AC3E}">
        <p14:creationId xmlns:p14="http://schemas.microsoft.com/office/powerpoint/2010/main" val="4186493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AD02DA-CDD9-4E8B-A9D8-76336827C304}" type="datetime1">
              <a:rPr lang="fr-FR" smtClean="0"/>
              <a:t>25/02/2022</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16EEAD88-7AB7-4352-89B4-BF917C658D05}" type="slidenum">
              <a:rPr lang="fr-BE" smtClean="0"/>
              <a:t>‹#›</a:t>
            </a:fld>
            <a:endParaRPr lang="fr-BE"/>
          </a:p>
        </p:txBody>
      </p:sp>
    </p:spTree>
    <p:extLst>
      <p:ext uri="{BB962C8B-B14F-4D97-AF65-F5344CB8AC3E}">
        <p14:creationId xmlns:p14="http://schemas.microsoft.com/office/powerpoint/2010/main" val="2025900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8508D051-3DD3-40CA-BCB2-7A1A622B9A85}" type="datetime1">
              <a:rPr lang="fr-FR" smtClean="0"/>
              <a:t>25/02/2022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16EEAD88-7AB7-4352-89B4-BF917C658D05}" type="slidenum">
              <a:rPr lang="fr-BE" smtClean="0"/>
              <a:t>‹#›</a:t>
            </a:fld>
            <a:endParaRPr lang="fr-BE"/>
          </a:p>
        </p:txBody>
      </p:sp>
    </p:spTree>
    <p:extLst>
      <p:ext uri="{BB962C8B-B14F-4D97-AF65-F5344CB8AC3E}">
        <p14:creationId xmlns:p14="http://schemas.microsoft.com/office/powerpoint/2010/main" val="2701206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7D33EFD5-4F8B-4730-BB76-73A088AC3600}" type="datetime1">
              <a:rPr lang="fr-FR" smtClean="0"/>
              <a:t>25/02/2022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16EEAD88-7AB7-4352-89B4-BF917C658D05}" type="slidenum">
              <a:rPr lang="fr-BE" smtClean="0"/>
              <a:t>‹#›</a:t>
            </a:fld>
            <a:endParaRPr lang="fr-BE"/>
          </a:p>
        </p:txBody>
      </p:sp>
    </p:spTree>
    <p:extLst>
      <p:ext uri="{BB962C8B-B14F-4D97-AF65-F5344CB8AC3E}">
        <p14:creationId xmlns:p14="http://schemas.microsoft.com/office/powerpoint/2010/main" val="12059129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F2F1E7E9-9155-40CF-AEB5-1814F16900D4}" type="datetime1">
              <a:rPr lang="fr-FR" smtClean="0"/>
              <a:t>25/02/2022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BF73EC7F-79ED-4C17-9829-92AE53B2AB65}" type="slidenum">
              <a:rPr lang="fr-BE" smtClean="0"/>
              <a:t>‹#›</a:t>
            </a:fld>
            <a:endParaRPr lang="fr-BE"/>
          </a:p>
        </p:txBody>
      </p:sp>
    </p:spTree>
    <p:extLst>
      <p:ext uri="{BB962C8B-B14F-4D97-AF65-F5344CB8AC3E}">
        <p14:creationId xmlns:p14="http://schemas.microsoft.com/office/powerpoint/2010/main" val="2840113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A463F79F-6B50-4C37-A025-069787F26BBA}" type="datetime1">
              <a:rPr lang="fr-FR" smtClean="0"/>
              <a:t>25/02/2022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BF73EC7F-79ED-4C17-9829-92AE53B2AB65}" type="slidenum">
              <a:rPr lang="fr-BE" smtClean="0"/>
              <a:t>‹#›</a:t>
            </a:fld>
            <a:endParaRPr lang="fr-BE"/>
          </a:p>
        </p:txBody>
      </p:sp>
    </p:spTree>
    <p:extLst>
      <p:ext uri="{BB962C8B-B14F-4D97-AF65-F5344CB8AC3E}">
        <p14:creationId xmlns:p14="http://schemas.microsoft.com/office/powerpoint/2010/main" val="32726719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38D13B-AA58-4BFE-B96D-84B400AA911D}" type="datetime1">
              <a:rPr lang="fr-FR" smtClean="0"/>
              <a:t>25/02/2022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BF73EC7F-79ED-4C17-9829-92AE53B2AB65}" type="slidenum">
              <a:rPr lang="fr-BE" smtClean="0"/>
              <a:t>‹#›</a:t>
            </a:fld>
            <a:endParaRPr lang="fr-BE"/>
          </a:p>
        </p:txBody>
      </p:sp>
    </p:spTree>
    <p:extLst>
      <p:ext uri="{BB962C8B-B14F-4D97-AF65-F5344CB8AC3E}">
        <p14:creationId xmlns:p14="http://schemas.microsoft.com/office/powerpoint/2010/main" val="3599272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A8F1D66F-AC15-447B-8CC8-AD026EC2F5AD}" type="datetime1">
              <a:rPr lang="fr-FR" smtClean="0"/>
              <a:t>25/02/2022</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BF73EC7F-79ED-4C17-9829-92AE53B2AB65}" type="slidenum">
              <a:rPr lang="fr-BE" smtClean="0"/>
              <a:t>‹#›</a:t>
            </a:fld>
            <a:endParaRPr lang="fr-BE"/>
          </a:p>
        </p:txBody>
      </p:sp>
    </p:spTree>
    <p:extLst>
      <p:ext uri="{BB962C8B-B14F-4D97-AF65-F5344CB8AC3E}">
        <p14:creationId xmlns:p14="http://schemas.microsoft.com/office/powerpoint/2010/main" val="2652608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DAA7E97A-45CC-4790-81FC-184F9ED3687A}" type="datetime1">
              <a:rPr lang="fr-FR" smtClean="0"/>
              <a:t>25/02/2022</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BF73EC7F-79ED-4C17-9829-92AE53B2AB65}" type="slidenum">
              <a:rPr lang="fr-BE" smtClean="0"/>
              <a:t>‹#›</a:t>
            </a:fld>
            <a:endParaRPr lang="fr-BE"/>
          </a:p>
        </p:txBody>
      </p:sp>
    </p:spTree>
    <p:extLst>
      <p:ext uri="{BB962C8B-B14F-4D97-AF65-F5344CB8AC3E}">
        <p14:creationId xmlns:p14="http://schemas.microsoft.com/office/powerpoint/2010/main" val="813088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1DCECF14-4BD2-4E92-A301-019AAF9E9695}" type="datetime1">
              <a:rPr lang="fr-FR" smtClean="0"/>
              <a:t>25/02/2022</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BF73EC7F-79ED-4C17-9829-92AE53B2AB65}" type="slidenum">
              <a:rPr lang="fr-BE" smtClean="0"/>
              <a:t>‹#›</a:t>
            </a:fld>
            <a:endParaRPr lang="fr-BE"/>
          </a:p>
        </p:txBody>
      </p:sp>
    </p:spTree>
    <p:extLst>
      <p:ext uri="{BB962C8B-B14F-4D97-AF65-F5344CB8AC3E}">
        <p14:creationId xmlns:p14="http://schemas.microsoft.com/office/powerpoint/2010/main" val="18870864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C25E92-B429-471D-9003-A479D4BFC535}" type="datetime1">
              <a:rPr lang="fr-FR" smtClean="0"/>
              <a:t>25/02/2022</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BF73EC7F-79ED-4C17-9829-92AE53B2AB65}" type="slidenum">
              <a:rPr lang="fr-BE" smtClean="0"/>
              <a:t>‹#›</a:t>
            </a:fld>
            <a:endParaRPr lang="fr-BE"/>
          </a:p>
        </p:txBody>
      </p:sp>
    </p:spTree>
    <p:extLst>
      <p:ext uri="{BB962C8B-B14F-4D97-AF65-F5344CB8AC3E}">
        <p14:creationId xmlns:p14="http://schemas.microsoft.com/office/powerpoint/2010/main" val="1083173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CBCF350-9FFE-4C96-AB7E-CD19326E8A7F}" type="datetime1">
              <a:rPr lang="fr-FR" smtClean="0"/>
              <a:t>25/02/2022</a:t>
            </a:fld>
            <a:endParaRPr lang="fr-F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Slide Number Placeholder 5"/>
          <p:cNvSpPr>
            <a:spLocks noGrp="1"/>
          </p:cNvSpPr>
          <p:nvPr>
            <p:ph type="sldNum" sz="quarter" idx="12"/>
          </p:nvPr>
        </p:nvSpPr>
        <p:spPr/>
        <p:txBody>
          <a:bodyPr/>
          <a:lstStyle/>
          <a:p>
            <a:fld id="{387D9DEA-C109-4EC7-BDCC-42D7A05A445D}" type="slidenum">
              <a:rPr lang="fr-FR" smtClean="0"/>
              <a:t>‹#›</a:t>
            </a:fld>
            <a:endParaRPr lang="fr-FR"/>
          </a:p>
        </p:txBody>
      </p:sp>
    </p:spTree>
    <p:extLst>
      <p:ext uri="{BB962C8B-B14F-4D97-AF65-F5344CB8AC3E}">
        <p14:creationId xmlns:p14="http://schemas.microsoft.com/office/powerpoint/2010/main" val="9941447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913DFC-06A4-4421-815C-70DE8803E337}" type="datetime1">
              <a:rPr lang="fr-FR" smtClean="0"/>
              <a:t>25/02/2022</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BF73EC7F-79ED-4C17-9829-92AE53B2AB65}" type="slidenum">
              <a:rPr lang="fr-BE" smtClean="0"/>
              <a:t>‹#›</a:t>
            </a:fld>
            <a:endParaRPr lang="fr-BE"/>
          </a:p>
        </p:txBody>
      </p:sp>
    </p:spTree>
    <p:extLst>
      <p:ext uri="{BB962C8B-B14F-4D97-AF65-F5344CB8AC3E}">
        <p14:creationId xmlns:p14="http://schemas.microsoft.com/office/powerpoint/2010/main" val="627488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A12D1D-6A78-411F-8927-36B40ED63E61}" type="datetime1">
              <a:rPr lang="fr-FR" smtClean="0"/>
              <a:t>25/02/2022</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BF73EC7F-79ED-4C17-9829-92AE53B2AB65}" type="slidenum">
              <a:rPr lang="fr-BE" smtClean="0"/>
              <a:t>‹#›</a:t>
            </a:fld>
            <a:endParaRPr lang="fr-BE"/>
          </a:p>
        </p:txBody>
      </p:sp>
    </p:spTree>
    <p:extLst>
      <p:ext uri="{BB962C8B-B14F-4D97-AF65-F5344CB8AC3E}">
        <p14:creationId xmlns:p14="http://schemas.microsoft.com/office/powerpoint/2010/main" val="19197081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81DF113-8844-43A5-9C2E-0F3E013440E9}" type="datetime1">
              <a:rPr lang="fr-FR" smtClean="0"/>
              <a:t>25/02/2022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BF73EC7F-79ED-4C17-9829-92AE53B2AB65}" type="slidenum">
              <a:rPr lang="fr-BE" smtClean="0"/>
              <a:t>‹#›</a:t>
            </a:fld>
            <a:endParaRPr lang="fr-BE"/>
          </a:p>
        </p:txBody>
      </p:sp>
    </p:spTree>
    <p:extLst>
      <p:ext uri="{BB962C8B-B14F-4D97-AF65-F5344CB8AC3E}">
        <p14:creationId xmlns:p14="http://schemas.microsoft.com/office/powerpoint/2010/main" val="3622826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0636512B-1AAC-4327-8322-94128EBAA170}" type="datetime1">
              <a:rPr lang="fr-FR" smtClean="0"/>
              <a:t>25/02/2022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BF73EC7F-79ED-4C17-9829-92AE53B2AB65}" type="slidenum">
              <a:rPr lang="fr-BE" smtClean="0"/>
              <a:t>‹#›</a:t>
            </a:fld>
            <a:endParaRPr lang="fr-BE"/>
          </a:p>
        </p:txBody>
      </p:sp>
    </p:spTree>
    <p:extLst>
      <p:ext uri="{BB962C8B-B14F-4D97-AF65-F5344CB8AC3E}">
        <p14:creationId xmlns:p14="http://schemas.microsoft.com/office/powerpoint/2010/main" val="41951001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84CEB4A1-DCF7-41A6-9CD9-F673E384B13B}" type="datetime1">
              <a:rPr lang="fr-FR" smtClean="0"/>
              <a:t>25/02/2022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5AF66AA0-E37C-4065-8BE7-D4086C065B53}" type="slidenum">
              <a:rPr lang="fr-BE" smtClean="0"/>
              <a:t>‹#›</a:t>
            </a:fld>
            <a:endParaRPr lang="fr-BE"/>
          </a:p>
        </p:txBody>
      </p:sp>
    </p:spTree>
    <p:extLst>
      <p:ext uri="{BB962C8B-B14F-4D97-AF65-F5344CB8AC3E}">
        <p14:creationId xmlns:p14="http://schemas.microsoft.com/office/powerpoint/2010/main" val="40947417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29A3946E-F3E7-4470-B757-11B747D6263A}" type="datetime1">
              <a:rPr lang="fr-FR" smtClean="0"/>
              <a:t>25/02/2022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5AF66AA0-E37C-4065-8BE7-D4086C065B53}" type="slidenum">
              <a:rPr lang="fr-BE" smtClean="0"/>
              <a:t>‹#›</a:t>
            </a:fld>
            <a:endParaRPr lang="fr-BE"/>
          </a:p>
        </p:txBody>
      </p:sp>
    </p:spTree>
    <p:extLst>
      <p:ext uri="{BB962C8B-B14F-4D97-AF65-F5344CB8AC3E}">
        <p14:creationId xmlns:p14="http://schemas.microsoft.com/office/powerpoint/2010/main" val="33626767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BC4AC9-4A06-4228-93C3-DA3841F02841}" type="datetime1">
              <a:rPr lang="fr-FR" smtClean="0"/>
              <a:t>25/02/2022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5AF66AA0-E37C-4065-8BE7-D4086C065B53}" type="slidenum">
              <a:rPr lang="fr-BE" smtClean="0"/>
              <a:t>‹#›</a:t>
            </a:fld>
            <a:endParaRPr lang="fr-BE"/>
          </a:p>
        </p:txBody>
      </p:sp>
    </p:spTree>
    <p:extLst>
      <p:ext uri="{BB962C8B-B14F-4D97-AF65-F5344CB8AC3E}">
        <p14:creationId xmlns:p14="http://schemas.microsoft.com/office/powerpoint/2010/main" val="2823497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1B3487E0-0BE3-4121-AFA4-BCD2A202FEF3}" type="datetime1">
              <a:rPr lang="fr-FR" smtClean="0"/>
              <a:t>25/02/2022</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5AF66AA0-E37C-4065-8BE7-D4086C065B53}" type="slidenum">
              <a:rPr lang="fr-BE" smtClean="0"/>
              <a:t>‹#›</a:t>
            </a:fld>
            <a:endParaRPr lang="fr-BE"/>
          </a:p>
        </p:txBody>
      </p:sp>
    </p:spTree>
    <p:extLst>
      <p:ext uri="{BB962C8B-B14F-4D97-AF65-F5344CB8AC3E}">
        <p14:creationId xmlns:p14="http://schemas.microsoft.com/office/powerpoint/2010/main" val="17686188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86FC3110-C8DE-4D1C-8453-D39E4E20676E}" type="datetime1">
              <a:rPr lang="fr-FR" smtClean="0"/>
              <a:t>25/02/2022</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5AF66AA0-E37C-4065-8BE7-D4086C065B53}" type="slidenum">
              <a:rPr lang="fr-BE" smtClean="0"/>
              <a:t>‹#›</a:t>
            </a:fld>
            <a:endParaRPr lang="fr-BE"/>
          </a:p>
        </p:txBody>
      </p:sp>
    </p:spTree>
    <p:extLst>
      <p:ext uri="{BB962C8B-B14F-4D97-AF65-F5344CB8AC3E}">
        <p14:creationId xmlns:p14="http://schemas.microsoft.com/office/powerpoint/2010/main" val="37090857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2E389CD8-8078-4D4C-B0B8-34583879FC17}" type="datetime1">
              <a:rPr lang="fr-FR" smtClean="0"/>
              <a:t>25/02/2022</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5AF66AA0-E37C-4065-8BE7-D4086C065B53}" type="slidenum">
              <a:rPr lang="fr-BE" smtClean="0"/>
              <a:t>‹#›</a:t>
            </a:fld>
            <a:endParaRPr lang="fr-BE"/>
          </a:p>
        </p:txBody>
      </p:sp>
    </p:spTree>
    <p:extLst>
      <p:ext uri="{BB962C8B-B14F-4D97-AF65-F5344CB8AC3E}">
        <p14:creationId xmlns:p14="http://schemas.microsoft.com/office/powerpoint/2010/main" val="2555419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634A1D3-8467-4449-BE1B-891B7AF3DDB2}" type="datetime1">
              <a:rPr lang="fr-FR" smtClean="0"/>
              <a:t>25/02/2022</a:t>
            </a:fld>
            <a:endParaRPr lang="fr-F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Slide Number Placeholder 6"/>
          <p:cNvSpPr>
            <a:spLocks noGrp="1"/>
          </p:cNvSpPr>
          <p:nvPr>
            <p:ph type="sldNum" sz="quarter" idx="12"/>
          </p:nvPr>
        </p:nvSpPr>
        <p:spPr/>
        <p:txBody>
          <a:bodyPr/>
          <a:lstStyle/>
          <a:p>
            <a:fld id="{387D9DEA-C109-4EC7-BDCC-42D7A05A445D}" type="slidenum">
              <a:rPr lang="fr-FR" smtClean="0"/>
              <a:t>‹#›</a:t>
            </a:fld>
            <a:endParaRPr lang="fr-FR"/>
          </a:p>
        </p:txBody>
      </p:sp>
    </p:spTree>
    <p:extLst>
      <p:ext uri="{BB962C8B-B14F-4D97-AF65-F5344CB8AC3E}">
        <p14:creationId xmlns:p14="http://schemas.microsoft.com/office/powerpoint/2010/main" val="39874202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E623BC-4605-4739-B658-51D1D1234B74}" type="datetime1">
              <a:rPr lang="fr-FR" smtClean="0"/>
              <a:t>25/02/2022</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5AF66AA0-E37C-4065-8BE7-D4086C065B53}" type="slidenum">
              <a:rPr lang="fr-BE" smtClean="0"/>
              <a:t>‹#›</a:t>
            </a:fld>
            <a:endParaRPr lang="fr-BE"/>
          </a:p>
        </p:txBody>
      </p:sp>
    </p:spTree>
    <p:extLst>
      <p:ext uri="{BB962C8B-B14F-4D97-AF65-F5344CB8AC3E}">
        <p14:creationId xmlns:p14="http://schemas.microsoft.com/office/powerpoint/2010/main" val="28887214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FC3049-C821-4FB9-A1DB-E608A94DB3A5}" type="datetime1">
              <a:rPr lang="fr-FR" smtClean="0"/>
              <a:t>25/02/2022</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5AF66AA0-E37C-4065-8BE7-D4086C065B53}" type="slidenum">
              <a:rPr lang="fr-BE" smtClean="0"/>
              <a:t>‹#›</a:t>
            </a:fld>
            <a:endParaRPr lang="fr-BE"/>
          </a:p>
        </p:txBody>
      </p:sp>
    </p:spTree>
    <p:extLst>
      <p:ext uri="{BB962C8B-B14F-4D97-AF65-F5344CB8AC3E}">
        <p14:creationId xmlns:p14="http://schemas.microsoft.com/office/powerpoint/2010/main" val="6238493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F741CD-6814-4E39-806D-5D2E2789A7A1}" type="datetime1">
              <a:rPr lang="fr-FR" smtClean="0"/>
              <a:t>25/02/2022</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5AF66AA0-E37C-4065-8BE7-D4086C065B53}" type="slidenum">
              <a:rPr lang="fr-BE" smtClean="0"/>
              <a:t>‹#›</a:t>
            </a:fld>
            <a:endParaRPr lang="fr-BE"/>
          </a:p>
        </p:txBody>
      </p:sp>
    </p:spTree>
    <p:extLst>
      <p:ext uri="{BB962C8B-B14F-4D97-AF65-F5344CB8AC3E}">
        <p14:creationId xmlns:p14="http://schemas.microsoft.com/office/powerpoint/2010/main" val="40022412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0B504E66-80B8-4F5B-A62F-0CC760167153}" type="datetime1">
              <a:rPr lang="fr-FR" smtClean="0"/>
              <a:t>25/02/2022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5AF66AA0-E37C-4065-8BE7-D4086C065B53}" type="slidenum">
              <a:rPr lang="fr-BE" smtClean="0"/>
              <a:t>‹#›</a:t>
            </a:fld>
            <a:endParaRPr lang="fr-BE"/>
          </a:p>
        </p:txBody>
      </p:sp>
    </p:spTree>
    <p:extLst>
      <p:ext uri="{BB962C8B-B14F-4D97-AF65-F5344CB8AC3E}">
        <p14:creationId xmlns:p14="http://schemas.microsoft.com/office/powerpoint/2010/main" val="37597788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FD21BCCF-DCDC-4A46-9BDF-E92CF7C3DB49}" type="datetime1">
              <a:rPr lang="fr-FR" smtClean="0"/>
              <a:t>25/02/2022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5AF66AA0-E37C-4065-8BE7-D4086C065B53}" type="slidenum">
              <a:rPr lang="fr-BE" smtClean="0"/>
              <a:t>‹#›</a:t>
            </a:fld>
            <a:endParaRPr lang="fr-BE"/>
          </a:p>
        </p:txBody>
      </p:sp>
    </p:spTree>
    <p:extLst>
      <p:ext uri="{BB962C8B-B14F-4D97-AF65-F5344CB8AC3E}">
        <p14:creationId xmlns:p14="http://schemas.microsoft.com/office/powerpoint/2010/main" val="2610475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55DE6EB-E392-4929-BAD5-E69F10ED8BA5}" type="datetime1">
              <a:rPr lang="fr-FR" smtClean="0"/>
              <a:t>25/02/2022</a:t>
            </a:fld>
            <a:endParaRPr lang="fr-F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FR"/>
          </a:p>
        </p:txBody>
      </p:sp>
      <p:sp>
        <p:nvSpPr>
          <p:cNvPr id="9" name="Slide Number Placeholder 8"/>
          <p:cNvSpPr>
            <a:spLocks noGrp="1"/>
          </p:cNvSpPr>
          <p:nvPr>
            <p:ph type="sldNum" sz="quarter" idx="12"/>
          </p:nvPr>
        </p:nvSpPr>
        <p:spPr/>
        <p:txBody>
          <a:bodyPr/>
          <a:lstStyle/>
          <a:p>
            <a:fld id="{387D9DEA-C109-4EC7-BDCC-42D7A05A445D}" type="slidenum">
              <a:rPr lang="fr-FR" smtClean="0"/>
              <a:t>‹#›</a:t>
            </a:fld>
            <a:endParaRPr lang="fr-FR"/>
          </a:p>
        </p:txBody>
      </p:sp>
    </p:spTree>
    <p:extLst>
      <p:ext uri="{BB962C8B-B14F-4D97-AF65-F5344CB8AC3E}">
        <p14:creationId xmlns:p14="http://schemas.microsoft.com/office/powerpoint/2010/main" val="532135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36988BA6-D263-4A25-8A56-30588199E1B4}" type="datetime1">
              <a:rPr lang="fr-FR" smtClean="0"/>
              <a:t>25/02/2022</a:t>
            </a:fld>
            <a:endParaRPr lang="fr-F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FR"/>
          </a:p>
        </p:txBody>
      </p:sp>
      <p:sp>
        <p:nvSpPr>
          <p:cNvPr id="5" name="Slide Number Placeholder 4"/>
          <p:cNvSpPr>
            <a:spLocks noGrp="1"/>
          </p:cNvSpPr>
          <p:nvPr>
            <p:ph type="sldNum" sz="quarter" idx="12"/>
          </p:nvPr>
        </p:nvSpPr>
        <p:spPr/>
        <p:txBody>
          <a:bodyPr/>
          <a:lstStyle/>
          <a:p>
            <a:fld id="{387D9DEA-C109-4EC7-BDCC-42D7A05A445D}" type="slidenum">
              <a:rPr lang="fr-FR" smtClean="0"/>
              <a:t>‹#›</a:t>
            </a:fld>
            <a:endParaRPr lang="fr-FR"/>
          </a:p>
        </p:txBody>
      </p:sp>
    </p:spTree>
    <p:extLst>
      <p:ext uri="{BB962C8B-B14F-4D97-AF65-F5344CB8AC3E}">
        <p14:creationId xmlns:p14="http://schemas.microsoft.com/office/powerpoint/2010/main" val="3539859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D24ED09-B9DA-4A53-9B06-8E6B73F0AAB8}" type="datetime1">
              <a:rPr lang="fr-FR" smtClean="0"/>
              <a:t>25/02/2022</a:t>
            </a:fld>
            <a:endParaRPr lang="fr-F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FR"/>
          </a:p>
        </p:txBody>
      </p:sp>
      <p:sp>
        <p:nvSpPr>
          <p:cNvPr id="4" name="Slide Number Placeholder 3"/>
          <p:cNvSpPr>
            <a:spLocks noGrp="1"/>
          </p:cNvSpPr>
          <p:nvPr>
            <p:ph type="sldNum" sz="quarter" idx="12"/>
          </p:nvPr>
        </p:nvSpPr>
        <p:spPr/>
        <p:txBody>
          <a:bodyPr/>
          <a:lstStyle/>
          <a:p>
            <a:fld id="{387D9DEA-C109-4EC7-BDCC-42D7A05A445D}" type="slidenum">
              <a:rPr lang="fr-FR" smtClean="0"/>
              <a:t>‹#›</a:t>
            </a:fld>
            <a:endParaRPr lang="fr-FR"/>
          </a:p>
        </p:txBody>
      </p:sp>
    </p:spTree>
    <p:extLst>
      <p:ext uri="{BB962C8B-B14F-4D97-AF65-F5344CB8AC3E}">
        <p14:creationId xmlns:p14="http://schemas.microsoft.com/office/powerpoint/2010/main" val="4133154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BF196FF-106B-485E-8B05-FF026E393F84}" type="datetime1">
              <a:rPr lang="fr-FR" smtClean="0"/>
              <a:t>25/02/2022</a:t>
            </a:fld>
            <a:endParaRPr lang="fr-F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Slide Number Placeholder 6"/>
          <p:cNvSpPr>
            <a:spLocks noGrp="1"/>
          </p:cNvSpPr>
          <p:nvPr>
            <p:ph type="sldNum" sz="quarter" idx="12"/>
          </p:nvPr>
        </p:nvSpPr>
        <p:spPr/>
        <p:txBody>
          <a:bodyPr/>
          <a:lstStyle/>
          <a:p>
            <a:fld id="{387D9DEA-C109-4EC7-BDCC-42D7A05A445D}" type="slidenum">
              <a:rPr lang="fr-FR" smtClean="0"/>
              <a:t>‹#›</a:t>
            </a:fld>
            <a:endParaRPr lang="fr-FR"/>
          </a:p>
        </p:txBody>
      </p:sp>
    </p:spTree>
    <p:extLst>
      <p:ext uri="{BB962C8B-B14F-4D97-AF65-F5344CB8AC3E}">
        <p14:creationId xmlns:p14="http://schemas.microsoft.com/office/powerpoint/2010/main" val="2898458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54E37BD-5650-4DD0-832C-8B7B499F1B75}" type="datetime1">
              <a:rPr lang="fr-FR" smtClean="0"/>
              <a:t>25/02/2022</a:t>
            </a:fld>
            <a:endParaRPr lang="fr-F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Slide Number Placeholder 6"/>
          <p:cNvSpPr>
            <a:spLocks noGrp="1"/>
          </p:cNvSpPr>
          <p:nvPr>
            <p:ph type="sldNum" sz="quarter" idx="12"/>
          </p:nvPr>
        </p:nvSpPr>
        <p:spPr/>
        <p:txBody>
          <a:bodyPr/>
          <a:lstStyle/>
          <a:p>
            <a:fld id="{387D9DEA-C109-4EC7-BDCC-42D7A05A445D}" type="slidenum">
              <a:rPr lang="fr-FR" smtClean="0"/>
              <a:t>‹#›</a:t>
            </a:fld>
            <a:endParaRPr lang="fr-FR"/>
          </a:p>
        </p:txBody>
      </p:sp>
    </p:spTree>
    <p:extLst>
      <p:ext uri="{BB962C8B-B14F-4D97-AF65-F5344CB8AC3E}">
        <p14:creationId xmlns:p14="http://schemas.microsoft.com/office/powerpoint/2010/main" val="1616719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251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dirty="0"/>
          </a:p>
        </p:txBody>
      </p:sp>
      <p:sp>
        <p:nvSpPr>
          <p:cNvPr id="6" name="Slide Number Placeholder 5"/>
          <p:cNvSpPr>
            <a:spLocks noGrp="1"/>
          </p:cNvSpPr>
          <p:nvPr>
            <p:ph type="sldNum" sz="quarter" idx="4"/>
          </p:nvPr>
        </p:nvSpPr>
        <p:spPr>
          <a:xfrm>
            <a:off x="8820472" y="6597352"/>
            <a:ext cx="396000" cy="365125"/>
          </a:xfrm>
          <a:prstGeom prst="rect">
            <a:avLst/>
          </a:prstGeom>
        </p:spPr>
        <p:txBody>
          <a:bodyPr vert="horz" lIns="91440" tIns="45720" rIns="91440" bIns="45720" rtlCol="0" anchor="ctr"/>
          <a:lstStyle>
            <a:lvl1pPr algn="r">
              <a:defRPr sz="1200">
                <a:solidFill>
                  <a:schemeClr val="bg1"/>
                </a:solidFill>
              </a:defRPr>
            </a:lvl1pPr>
          </a:lstStyle>
          <a:p>
            <a:fld id="{387D9DEA-C109-4EC7-BDCC-42D7A05A445D}" type="slidenum">
              <a:rPr lang="fr-FR" smtClean="0"/>
              <a:t>‹#›</a:t>
            </a:fld>
            <a:endParaRPr lang="fr-FR"/>
          </a:p>
        </p:txBody>
      </p:sp>
      <p:sp>
        <p:nvSpPr>
          <p:cNvPr id="7" name="Rectangle 6"/>
          <p:cNvSpPr/>
          <p:nvPr/>
        </p:nvSpPr>
        <p:spPr>
          <a:xfrm>
            <a:off x="8928000" y="0"/>
            <a:ext cx="216000" cy="6858000"/>
          </a:xfrm>
          <a:prstGeom prst="rect">
            <a:avLst/>
          </a:prstGeom>
          <a:solidFill>
            <a:srgbClr val="6693B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Art</a:t>
            </a:r>
          </a:p>
        </p:txBody>
      </p:sp>
    </p:spTree>
    <p:extLst>
      <p:ext uri="{BB962C8B-B14F-4D97-AF65-F5344CB8AC3E}">
        <p14:creationId xmlns:p14="http://schemas.microsoft.com/office/powerpoint/2010/main" val="42254188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FF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FF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FF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DDF709-B826-480A-9598-DFB5583FFC6C}" type="datetime1">
              <a:rPr lang="fr-FR" smtClean="0"/>
              <a:t>25/02/2022</a:t>
            </a:fld>
            <a:endParaRPr lang="fr-B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EEAD88-7AB7-4352-89B4-BF917C658D05}" type="slidenum">
              <a:rPr lang="fr-BE" smtClean="0"/>
              <a:t>‹#›</a:t>
            </a:fld>
            <a:endParaRPr lang="fr-BE"/>
          </a:p>
        </p:txBody>
      </p:sp>
      <p:sp>
        <p:nvSpPr>
          <p:cNvPr id="7" name="Rectangle 6"/>
          <p:cNvSpPr/>
          <p:nvPr/>
        </p:nvSpPr>
        <p:spPr>
          <a:xfrm>
            <a:off x="8964488" y="0"/>
            <a:ext cx="179512"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651728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0B5B60-9AA6-48D0-BB75-FB26D37E1741}" type="datetime1">
              <a:rPr lang="fr-FR" smtClean="0"/>
              <a:t>25/02/2022</a:t>
            </a:fld>
            <a:endParaRPr lang="fr-B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73EC7F-79ED-4C17-9829-92AE53B2AB65}" type="slidenum">
              <a:rPr lang="fr-BE" smtClean="0"/>
              <a:t>‹#›</a:t>
            </a:fld>
            <a:endParaRPr lang="fr-BE"/>
          </a:p>
        </p:txBody>
      </p:sp>
      <p:sp>
        <p:nvSpPr>
          <p:cNvPr id="7" name="Rectangle 6"/>
          <p:cNvSpPr/>
          <p:nvPr/>
        </p:nvSpPr>
        <p:spPr>
          <a:xfrm>
            <a:off x="8964488" y="0"/>
            <a:ext cx="179512" cy="6858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6382056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A61A55-EED1-4A11-92A6-390FF551D3C2}" type="datetime1">
              <a:rPr lang="fr-FR" smtClean="0"/>
              <a:t>25/02/2022</a:t>
            </a:fld>
            <a:endParaRPr lang="fr-B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F66AA0-E37C-4065-8BE7-D4086C065B53}" type="slidenum">
              <a:rPr lang="fr-BE" smtClean="0"/>
              <a:t>‹#›</a:t>
            </a:fld>
            <a:endParaRPr lang="fr-BE"/>
          </a:p>
        </p:txBody>
      </p:sp>
      <p:sp>
        <p:nvSpPr>
          <p:cNvPr id="7" name="Rectangle 6"/>
          <p:cNvSpPr/>
          <p:nvPr/>
        </p:nvSpPr>
        <p:spPr>
          <a:xfrm>
            <a:off x="8964488" y="0"/>
            <a:ext cx="179512" cy="6858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7252806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lindabakke.webs.com/sculptureskulptur.htm" TargetMode="Externa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s://www.parisladouce.com/2013/03/paris-la-danse-de-la-fontaine-emergente.html" TargetMode="Externa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www.barcelonaturisme.com/wv3/en/page/1232/peix-fish-frank-gehry.html"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www.archdaily.com/792211/blossom-pavilion-atelier-deshaus/5799b693e58ece81bd00004a-blossom-pavilion-atelier-deshaus-photo" TargetMode="Externa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mymodernmet.com/wire-sculptures-martin-debenham/"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youtube.com/watch?v=3UKsaqEgZrk" TargetMode="Externa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hyperlink" Target="http://www.worldstainless.org/applications/art" TargetMode="External"/><Relationship Id="rId7" Type="http://schemas.openxmlformats.org/officeDocument/2006/relationships/image" Target="../media/image32.jpeg"/><Relationship Id="rId2" Type="http://schemas.openxmlformats.org/officeDocument/2006/relationships/image" Target="../media/image28.jpeg"/><Relationship Id="rId1" Type="http://schemas.openxmlformats.org/officeDocument/2006/relationships/slideLayout" Target="../slideLayouts/slideLayout8.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28.xml.rels><?xml version="1.0" encoding="UTF-8" standalone="yes"?>
<Relationships xmlns="http://schemas.openxmlformats.org/package/2006/relationships"><Relationship Id="rId8" Type="http://schemas.openxmlformats.org/officeDocument/2006/relationships/hyperlink" Target="http://en.wikipedia.org/wiki/Gateway_Arch" TargetMode="External"/><Relationship Id="rId13" Type="http://schemas.openxmlformats.org/officeDocument/2006/relationships/hyperlink" Target="https://www.youtube.com/watch?v=yHkOQWPZhyM" TargetMode="External"/><Relationship Id="rId3" Type="http://schemas.openxmlformats.org/officeDocument/2006/relationships/hyperlink" Target="http://www.worldstainless.org/applications/art" TargetMode="External"/><Relationship Id="rId7" Type="http://schemas.openxmlformats.org/officeDocument/2006/relationships/hyperlink" Target="https://www.gatewayarch.com/" TargetMode="External"/><Relationship Id="rId12" Type="http://schemas.openxmlformats.org/officeDocument/2006/relationships/hyperlink" Target="http://www.war-memorial.net/The-Braves---Les-Braves-1.292" TargetMode="External"/><Relationship Id="rId17" Type="http://schemas.openxmlformats.org/officeDocument/2006/relationships/hyperlink" Target="http://www.eilahiltunen.net/monument.html" TargetMode="External"/><Relationship Id="rId2" Type="http://schemas.openxmlformats.org/officeDocument/2006/relationships/hyperlink" Target="http://www.andyscottsculptor.com/" TargetMode="External"/><Relationship Id="rId16" Type="http://schemas.openxmlformats.org/officeDocument/2006/relationships/hyperlink" Target="https://www.theguardian.com/arts/gallery/2007/oct/03/spider" TargetMode="External"/><Relationship Id="rId1" Type="http://schemas.openxmlformats.org/officeDocument/2006/relationships/slideLayout" Target="../slideLayouts/slideLayout2.xml"/><Relationship Id="rId6" Type="http://schemas.openxmlformats.org/officeDocument/2006/relationships/hyperlink" Target="http://en.wikipedia.org/wiki/Atomium" TargetMode="External"/><Relationship Id="rId11" Type="http://schemas.openxmlformats.org/officeDocument/2006/relationships/hyperlink" Target="http://saintluciasculpturepark.com/portfolio/anilore-banon/" TargetMode="External"/><Relationship Id="rId5" Type="http://schemas.openxmlformats.org/officeDocument/2006/relationships/hyperlink" Target="http://atomium.be/" TargetMode="External"/><Relationship Id="rId15" Type="http://schemas.openxmlformats.org/officeDocument/2006/relationships/hyperlink" Target="https://www.theguardian.com/artanddesign/2011/mar/30/jaume-plensa-show-at-yorkshire-sculpture-park" TargetMode="External"/><Relationship Id="rId10" Type="http://schemas.openxmlformats.org/officeDocument/2006/relationships/hyperlink" Target="http://en.wikipedia.org/wiki/Cloud_Gate" TargetMode="External"/><Relationship Id="rId4" Type="http://schemas.openxmlformats.org/officeDocument/2006/relationships/hyperlink" Target="https://en.wikipedia.org/wiki/The_Kelpies" TargetMode="External"/><Relationship Id="rId9" Type="http://schemas.openxmlformats.org/officeDocument/2006/relationships/hyperlink" Target="http://www.cityofchicago.org/city/en/depts/dca/supp_info/millennium_park_-artarchitecture.html" TargetMode="External"/><Relationship Id="rId14" Type="http://schemas.openxmlformats.org/officeDocument/2006/relationships/hyperlink" Target="https://jaumeplensa.com/works-and-projects/public-space/mirror-2012"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www.jeffkoons.com/artwork/celebration/sacred-heart" TargetMode="External"/><Relationship Id="rId13" Type="http://schemas.openxmlformats.org/officeDocument/2006/relationships/hyperlink" Target="http://www.barcelonaturisme.com/wv3/en/page/1232/peix-fish-frank-gehry.html" TargetMode="External"/><Relationship Id="rId3" Type="http://schemas.openxmlformats.org/officeDocument/2006/relationships/hyperlink" Target="http://megaconstrucciones.net/?construccion=cristo-chiapas" TargetMode="External"/><Relationship Id="rId7" Type="http://schemas.openxmlformats.org/officeDocument/2006/relationships/hyperlink" Target="http://joanavasconcelos.com/det_en.aspx?f=2393&amp;o=933" TargetMode="External"/><Relationship Id="rId12" Type="http://schemas.openxmlformats.org/officeDocument/2006/relationships/hyperlink" Target="https://www.parisladouce.com/2013/03/paris-la-danse-de-la-fontaine-emergente.html" TargetMode="External"/><Relationship Id="rId2" Type="http://schemas.openxmlformats.org/officeDocument/2006/relationships/hyperlink" Target="http://monicabonvicini.net/work/she-lies/" TargetMode="External"/><Relationship Id="rId1" Type="http://schemas.openxmlformats.org/officeDocument/2006/relationships/slideLayout" Target="../slideLayouts/slideLayout2.xml"/><Relationship Id="rId6" Type="http://schemas.openxmlformats.org/officeDocument/2006/relationships/hyperlink" Target="http://twistedsifter.com/2014/07/wire-fairy-sculptures-by-robin-wight/" TargetMode="External"/><Relationship Id="rId11" Type="http://schemas.openxmlformats.org/officeDocument/2006/relationships/hyperlink" Target="https://www.dailyscandinavian.com/the-worlds-biggest-elk-statue-in-norway/" TargetMode="External"/><Relationship Id="rId5" Type="http://schemas.openxmlformats.org/officeDocument/2006/relationships/hyperlink" Target="https://www.gpsmycity.com/attractions/sun-voyager-28054.html" TargetMode="External"/><Relationship Id="rId10" Type="http://schemas.openxmlformats.org/officeDocument/2006/relationships/hyperlink" Target="http://twistedsifter.com/2011/10/metalmorphosis-sculpture-david-cerny/" TargetMode="External"/><Relationship Id="rId4" Type="http://schemas.openxmlformats.org/officeDocument/2006/relationships/hyperlink" Target="http://anishkapoor.com/111/turning-the-world-upside-down" TargetMode="External"/><Relationship Id="rId9" Type="http://schemas.openxmlformats.org/officeDocument/2006/relationships/hyperlink" Target="http://www.bruvel.com/exhibitions/houston-art-fair-2015" TargetMode="External"/><Relationship Id="rId14" Type="http://schemas.openxmlformats.org/officeDocument/2006/relationships/hyperlink" Target="https://www.archdaily.com/792211/blossom-pavilion-atelier-deshaus/5799b693e58ece81bd00004a-blossom-pavilion-atelier-deshaus-photo"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hyperlink" Target="http://www.gahr-metalart.com/artworks/metal_wall_art.htm" TargetMode="External"/><Relationship Id="rId2" Type="http://schemas.openxmlformats.org/officeDocument/2006/relationships/hyperlink" Target="https://mymodernmet.com/wire-sculptures-martin-debenham/" TargetMode="External"/><Relationship Id="rId1" Type="http://schemas.openxmlformats.org/officeDocument/2006/relationships/slideLayout" Target="../slideLayouts/slideLayout2.xml"/><Relationship Id="rId6" Type="http://schemas.openxmlformats.org/officeDocument/2006/relationships/hyperlink" Target="https://www.sunhyuk.com/sculpture" TargetMode="External"/><Relationship Id="rId5" Type="http://schemas.openxmlformats.org/officeDocument/2006/relationships/hyperlink" Target="https://mymodernmet.com/sun-hyuk-kim-stainless-steel-sculptures/#rpctoken=1672472613&amp;forcesecure=1" TargetMode="External"/><Relationship Id="rId4" Type="http://schemas.openxmlformats.org/officeDocument/2006/relationships/hyperlink" Target="http://www.ralfonso.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a:bodyPr>
          <a:lstStyle/>
          <a:p>
            <a:r>
              <a:rPr lang="pl-PL" sz="4400" b="1" dirty="0">
                <a:solidFill>
                  <a:srgbClr val="6693BC"/>
                </a:solidFill>
              </a:rPr>
              <a:t>Rozdział </a:t>
            </a:r>
            <a:r>
              <a:rPr lang="nl-BE" sz="4400" b="1" dirty="0">
                <a:solidFill>
                  <a:srgbClr val="6693BC"/>
                </a:solidFill>
              </a:rPr>
              <a:t>01</a:t>
            </a:r>
          </a:p>
          <a:p>
            <a:r>
              <a:rPr lang="pl-PL" sz="4400" b="1" dirty="0">
                <a:solidFill>
                  <a:srgbClr val="6693BC"/>
                </a:solidFill>
              </a:rPr>
              <a:t>Sztuka</a:t>
            </a:r>
            <a:endParaRPr lang="nl-BE" sz="4400" b="1" dirty="0">
              <a:solidFill>
                <a:srgbClr val="6693BC"/>
              </a:solidFill>
            </a:endParaRPr>
          </a:p>
        </p:txBody>
      </p:sp>
      <p:sp>
        <p:nvSpPr>
          <p:cNvPr id="3" name="Slide Number Placeholder 2"/>
          <p:cNvSpPr>
            <a:spLocks noGrp="1"/>
          </p:cNvSpPr>
          <p:nvPr>
            <p:ph type="sldNum" sz="quarter" idx="12"/>
          </p:nvPr>
        </p:nvSpPr>
        <p:spPr/>
        <p:txBody>
          <a:bodyPr/>
          <a:lstStyle/>
          <a:p>
            <a:fld id="{387D9DEA-C109-4EC7-BDCC-42D7A05A445D}" type="slidenum">
              <a:rPr lang="fr-FR" smtClean="0"/>
              <a:t>1</a:t>
            </a:fld>
            <a:endParaRPr lang="fr-FR"/>
          </a:p>
        </p:txBody>
      </p:sp>
      <p:sp>
        <p:nvSpPr>
          <p:cNvPr id="6" name="Title 1"/>
          <p:cNvSpPr>
            <a:spLocks noGrp="1"/>
          </p:cNvSpPr>
          <p:nvPr>
            <p:ph type="ctrTitle"/>
          </p:nvPr>
        </p:nvSpPr>
        <p:spPr>
          <a:xfrm>
            <a:off x="685800" y="2130425"/>
            <a:ext cx="7772400" cy="1470025"/>
          </a:xfrm>
        </p:spPr>
        <p:txBody>
          <a:bodyPr>
            <a:normAutofit/>
          </a:bodyPr>
          <a:lstStyle/>
          <a:p>
            <a:r>
              <a:rPr lang="pl-PL" dirty="0"/>
              <a:t>Prezentacja dla wykładowców architektury i budownictwa</a:t>
            </a:r>
            <a:endParaRPr lang="fr-FR" dirty="0"/>
          </a:p>
        </p:txBody>
      </p:sp>
    </p:spTree>
    <p:extLst>
      <p:ext uri="{BB962C8B-B14F-4D97-AF65-F5344CB8AC3E}">
        <p14:creationId xmlns:p14="http://schemas.microsoft.com/office/powerpoint/2010/main" val="4222774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72" y="4848356"/>
            <a:ext cx="7209872" cy="566738"/>
          </a:xfrm>
        </p:spPr>
        <p:txBody>
          <a:bodyPr>
            <a:normAutofit/>
          </a:bodyPr>
          <a:lstStyle/>
          <a:p>
            <a:r>
              <a:rPr lang="fr-FR" dirty="0"/>
              <a:t>Monica Bonvicini: Hun Ligger (</a:t>
            </a:r>
            <a:r>
              <a:rPr lang="pl-PL" dirty="0"/>
              <a:t>Ona jest</a:t>
            </a:r>
            <a:r>
              <a:rPr lang="fr-FR" dirty="0"/>
              <a:t>) </a:t>
            </a:r>
            <a:r>
              <a:rPr lang="fr-FR" baseline="30000" dirty="0"/>
              <a:t>16</a:t>
            </a:r>
            <a:endParaRPr lang="fr-FR" baseline="30000" dirty="0">
              <a:solidFill>
                <a:srgbClr val="FF0000"/>
              </a:solidFill>
            </a:endParaRPr>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7200000" cy="48483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488" y="5517232"/>
            <a:ext cx="7199999" cy="954107"/>
          </a:xfrm>
          <a:prstGeom prst="rect">
            <a:avLst/>
          </a:prstGeom>
          <a:noFill/>
        </p:spPr>
        <p:txBody>
          <a:bodyPr wrap="square" rtlCol="0">
            <a:spAutoFit/>
          </a:bodyPr>
          <a:lstStyle/>
          <a:p>
            <a:pPr algn="just"/>
            <a:r>
              <a:rPr lang="pl-PL" sz="1400" dirty="0"/>
              <a:t>Instalacja stała w pobliżu budynku opery w Oslo, pływająca na wodach fiordu. Instalacja umieszczona jest na betonowej platformie 12 metrów nad powierzchnią wody. Rzeźba obraca się zgodnie z kierunkiem fal oraz wiatru. W ten sposób zapewnia różnorodne doznania wzrokowe, dzięki światłu odbijającemu się w wodzie i jej przezroczystej powierzchni. </a:t>
            </a:r>
            <a:endParaRPr lang="en-US" sz="1400" dirty="0"/>
          </a:p>
        </p:txBody>
      </p:sp>
      <p:sp>
        <p:nvSpPr>
          <p:cNvPr id="7" name="TextBox 6"/>
          <p:cNvSpPr txBox="1"/>
          <p:nvPr/>
        </p:nvSpPr>
        <p:spPr>
          <a:xfrm>
            <a:off x="7197566" y="0"/>
            <a:ext cx="1622906" cy="2308324"/>
          </a:xfrm>
          <a:prstGeom prst="rect">
            <a:avLst/>
          </a:prstGeom>
          <a:noFill/>
        </p:spPr>
        <p:txBody>
          <a:bodyPr wrap="square" rtlCol="0">
            <a:spAutoFit/>
          </a:bodyPr>
          <a:lstStyle/>
          <a:p>
            <a:r>
              <a:rPr lang="pl-PL" sz="1400" b="1" dirty="0"/>
              <a:t>Lokalizacja</a:t>
            </a:r>
            <a:r>
              <a:rPr lang="nl-BE" sz="1400" b="1" dirty="0"/>
              <a:t>:</a:t>
            </a:r>
          </a:p>
          <a:p>
            <a:r>
              <a:rPr lang="nl-BE" sz="1200" dirty="0"/>
              <a:t>Oslo, Norw</a:t>
            </a:r>
            <a:r>
              <a:rPr lang="pl-PL" sz="1200" dirty="0" err="1"/>
              <a:t>egia</a:t>
            </a:r>
            <a:endParaRPr lang="nl-BE" sz="1200" dirty="0"/>
          </a:p>
          <a:p>
            <a:r>
              <a:rPr lang="nl-BE" sz="1400" b="1" dirty="0"/>
              <a:t>Materia</a:t>
            </a:r>
            <a:r>
              <a:rPr lang="pl-PL" sz="1400" b="1" dirty="0"/>
              <a:t>ł</a:t>
            </a:r>
            <a:r>
              <a:rPr lang="nl-BE" sz="1400" b="1" dirty="0"/>
              <a:t>:</a:t>
            </a:r>
          </a:p>
          <a:p>
            <a:r>
              <a:rPr lang="pl-PL" sz="1200" dirty="0"/>
              <a:t>Stal nierdzewna i szklane panele</a:t>
            </a:r>
            <a:endParaRPr lang="nl-BE" sz="1200" b="1" dirty="0"/>
          </a:p>
          <a:p>
            <a:r>
              <a:rPr lang="pl-PL" sz="1400" b="1" dirty="0"/>
              <a:t>Wymiary</a:t>
            </a:r>
            <a:r>
              <a:rPr lang="nl-BE" sz="1400" b="1" dirty="0"/>
              <a:t>:</a:t>
            </a:r>
          </a:p>
          <a:p>
            <a:r>
              <a:rPr lang="en-US" sz="1200" dirty="0"/>
              <a:t>12 </a:t>
            </a:r>
            <a:r>
              <a:rPr lang="pl-PL" sz="1200" dirty="0"/>
              <a:t>m x</a:t>
            </a:r>
            <a:r>
              <a:rPr lang="en-US" sz="1200" dirty="0"/>
              <a:t> 17 </a:t>
            </a:r>
            <a:r>
              <a:rPr lang="pl-PL" sz="1200" dirty="0"/>
              <a:t>m x</a:t>
            </a:r>
            <a:r>
              <a:rPr lang="en-US" sz="1200" dirty="0"/>
              <a:t> 16 m</a:t>
            </a:r>
            <a:endParaRPr lang="nl-BE" sz="1200" b="1" dirty="0"/>
          </a:p>
          <a:p>
            <a:r>
              <a:rPr lang="pl-PL" sz="1400" b="1" dirty="0"/>
              <a:t>Waga</a:t>
            </a:r>
            <a:r>
              <a:rPr lang="nl-BE" sz="1400" b="1" dirty="0"/>
              <a:t>:</a:t>
            </a:r>
          </a:p>
          <a:p>
            <a:endParaRPr lang="nl-BE" sz="1400" b="1" dirty="0"/>
          </a:p>
          <a:p>
            <a:r>
              <a:rPr lang="pl-PL" sz="1400" b="1" dirty="0"/>
              <a:t>Rok budowy</a:t>
            </a:r>
            <a:r>
              <a:rPr lang="nl-BE" sz="1400" b="1" dirty="0"/>
              <a:t>:</a:t>
            </a:r>
          </a:p>
          <a:p>
            <a:r>
              <a:rPr lang="nl-BE" sz="1200" dirty="0"/>
              <a:t>2010</a:t>
            </a:r>
          </a:p>
        </p:txBody>
      </p:sp>
      <p:sp>
        <p:nvSpPr>
          <p:cNvPr id="6" name="Slide Number Placeholder 5"/>
          <p:cNvSpPr>
            <a:spLocks noGrp="1"/>
          </p:cNvSpPr>
          <p:nvPr>
            <p:ph type="sldNum" sz="quarter" idx="12"/>
          </p:nvPr>
        </p:nvSpPr>
        <p:spPr/>
        <p:txBody>
          <a:bodyPr/>
          <a:lstStyle/>
          <a:p>
            <a:fld id="{387D9DEA-C109-4EC7-BDCC-42D7A05A445D}" type="slidenum">
              <a:rPr lang="fr-FR" smtClean="0"/>
              <a:t>10</a:t>
            </a:fld>
            <a:endParaRPr lang="fr-FR"/>
          </a:p>
        </p:txBody>
      </p:sp>
    </p:spTree>
    <p:extLst>
      <p:ext uri="{BB962C8B-B14F-4D97-AF65-F5344CB8AC3E}">
        <p14:creationId xmlns:p14="http://schemas.microsoft.com/office/powerpoint/2010/main" val="4103235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5445224"/>
            <a:ext cx="7092279" cy="566738"/>
          </a:xfrm>
        </p:spPr>
        <p:txBody>
          <a:bodyPr>
            <a:noAutofit/>
          </a:bodyPr>
          <a:lstStyle/>
          <a:p>
            <a:r>
              <a:rPr lang="fr-FR" dirty="0"/>
              <a:t>Sir </a:t>
            </a:r>
            <a:r>
              <a:rPr lang="fr-FR" dirty="0" err="1"/>
              <a:t>Anish</a:t>
            </a:r>
            <a:r>
              <a:rPr lang="fr-FR" dirty="0"/>
              <a:t> Kapoor: </a:t>
            </a:r>
            <a:r>
              <a:rPr lang="fr-FR" dirty="0" err="1"/>
              <a:t>Turning</a:t>
            </a:r>
            <a:r>
              <a:rPr lang="fr-FR" dirty="0"/>
              <a:t> the world </a:t>
            </a:r>
            <a:r>
              <a:rPr lang="fr-FR" dirty="0" err="1"/>
              <a:t>upside</a:t>
            </a:r>
            <a:r>
              <a:rPr lang="fr-FR" dirty="0"/>
              <a:t> down </a:t>
            </a:r>
            <a:r>
              <a:rPr lang="fr-FR" baseline="30000" dirty="0"/>
              <a:t>17</a:t>
            </a:r>
          </a:p>
        </p:txBody>
      </p:sp>
      <p:sp>
        <p:nvSpPr>
          <p:cNvPr id="5" name="TextBox 4"/>
          <p:cNvSpPr txBox="1"/>
          <p:nvPr/>
        </p:nvSpPr>
        <p:spPr>
          <a:xfrm>
            <a:off x="0" y="6021288"/>
            <a:ext cx="7197566" cy="523220"/>
          </a:xfrm>
          <a:prstGeom prst="rect">
            <a:avLst/>
          </a:prstGeom>
          <a:noFill/>
        </p:spPr>
        <p:txBody>
          <a:bodyPr wrap="square" rtlCol="0">
            <a:spAutoFit/>
          </a:bodyPr>
          <a:lstStyle/>
          <a:p>
            <a:pPr algn="just"/>
            <a:r>
              <a:rPr lang="pl-PL" sz="1400" dirty="0"/>
              <a:t>Konstrukcja ze stali nierdzewnej ma 5 m wysokości i 5 m średnicy, a jej powierzchnia odbija cały widok miasta Jerozolima na niebie, co podkreśla duchową</a:t>
            </a:r>
            <a:r>
              <a:rPr lang="pl-PL" sz="1400" dirty="0">
                <a:solidFill>
                  <a:srgbClr val="FF0000"/>
                </a:solidFill>
              </a:rPr>
              <a:t> </a:t>
            </a:r>
            <a:r>
              <a:rPr lang="pl-PL" sz="1400" dirty="0"/>
              <a:t>wagę Jerozolimy jako boskiego miasta . </a:t>
            </a:r>
            <a:endParaRPr lang="fr-FR" sz="1400" dirty="0"/>
          </a:p>
        </p:txBody>
      </p:sp>
      <p:sp>
        <p:nvSpPr>
          <p:cNvPr id="7" name="TextBox 6"/>
          <p:cNvSpPr txBox="1"/>
          <p:nvPr/>
        </p:nvSpPr>
        <p:spPr>
          <a:xfrm>
            <a:off x="7197566" y="0"/>
            <a:ext cx="1622906" cy="2492990"/>
          </a:xfrm>
          <a:prstGeom prst="rect">
            <a:avLst/>
          </a:prstGeom>
          <a:noFill/>
        </p:spPr>
        <p:txBody>
          <a:bodyPr wrap="square" rtlCol="0">
            <a:spAutoFit/>
          </a:bodyPr>
          <a:lstStyle/>
          <a:p>
            <a:r>
              <a:rPr lang="pl-PL" sz="1400" b="1" dirty="0"/>
              <a:t>Lokalizacja</a:t>
            </a:r>
            <a:r>
              <a:rPr lang="nl-BE" sz="1400" b="1" dirty="0"/>
              <a:t>:</a:t>
            </a:r>
          </a:p>
          <a:p>
            <a:r>
              <a:rPr lang="pl-PL" sz="1200" dirty="0"/>
              <a:t>Jerozolima</a:t>
            </a:r>
            <a:endParaRPr lang="nl-BE" sz="1200" dirty="0"/>
          </a:p>
          <a:p>
            <a:r>
              <a:rPr lang="nl-BE" sz="1400" b="1" dirty="0"/>
              <a:t>Materia</a:t>
            </a:r>
            <a:r>
              <a:rPr lang="pl-PL" sz="1400" b="1" dirty="0"/>
              <a:t>ł</a:t>
            </a:r>
            <a:r>
              <a:rPr lang="nl-BE" sz="1400" b="1" dirty="0"/>
              <a:t>:</a:t>
            </a:r>
          </a:p>
          <a:p>
            <a:r>
              <a:rPr lang="pl-PL" sz="1200" dirty="0"/>
              <a:t>Polerowana stal nierdzewna</a:t>
            </a:r>
            <a:endParaRPr lang="nl-BE" sz="1200" dirty="0"/>
          </a:p>
          <a:p>
            <a:r>
              <a:rPr lang="pl-PL" sz="1400" b="1" dirty="0"/>
              <a:t>Wymiary</a:t>
            </a:r>
            <a:r>
              <a:rPr lang="nl-BE" sz="1400" b="1" dirty="0"/>
              <a:t>:</a:t>
            </a:r>
          </a:p>
          <a:p>
            <a:r>
              <a:rPr lang="nl-BE" sz="1200" dirty="0"/>
              <a:t>5</a:t>
            </a:r>
            <a:r>
              <a:rPr lang="pl-PL" sz="1200" dirty="0"/>
              <a:t> </a:t>
            </a:r>
            <a:r>
              <a:rPr lang="nl-BE" sz="1200" dirty="0"/>
              <a:t>m </a:t>
            </a:r>
            <a:r>
              <a:rPr lang="pl-PL" sz="1200" dirty="0"/>
              <a:t>wysokości i </a:t>
            </a:r>
            <a:r>
              <a:rPr lang="nl-BE" sz="1200" dirty="0"/>
              <a:t>5</a:t>
            </a:r>
            <a:r>
              <a:rPr lang="pl-PL" sz="1200" dirty="0"/>
              <a:t> </a:t>
            </a:r>
            <a:r>
              <a:rPr lang="nl-BE" sz="1200" dirty="0"/>
              <a:t>m </a:t>
            </a:r>
            <a:r>
              <a:rPr lang="pl-PL" sz="1200" dirty="0"/>
              <a:t>średnicy</a:t>
            </a:r>
            <a:endParaRPr lang="nl-BE" sz="1200" dirty="0"/>
          </a:p>
          <a:p>
            <a:r>
              <a:rPr lang="nl-BE" sz="1400" b="1" dirty="0"/>
              <a:t>W</a:t>
            </a:r>
            <a:r>
              <a:rPr lang="pl-PL" sz="1400" b="1" dirty="0"/>
              <a:t>aga</a:t>
            </a:r>
            <a:r>
              <a:rPr lang="nl-BE" sz="1400" b="1" dirty="0"/>
              <a:t>:</a:t>
            </a:r>
          </a:p>
          <a:p>
            <a:endParaRPr lang="nl-BE" sz="1400" b="1" dirty="0"/>
          </a:p>
          <a:p>
            <a:r>
              <a:rPr lang="pl-PL" sz="1400" b="1" dirty="0"/>
              <a:t>Rok budowy</a:t>
            </a:r>
            <a:r>
              <a:rPr lang="nl-BE" sz="1400" b="1" dirty="0"/>
              <a:t>:</a:t>
            </a:r>
          </a:p>
          <a:p>
            <a:r>
              <a:rPr lang="nl-BE" sz="1200" dirty="0"/>
              <a:t>2010</a:t>
            </a:r>
          </a:p>
        </p:txBody>
      </p:sp>
      <p:sp>
        <p:nvSpPr>
          <p:cNvPr id="6" name="Slide Number Placeholder 5"/>
          <p:cNvSpPr>
            <a:spLocks noGrp="1"/>
          </p:cNvSpPr>
          <p:nvPr>
            <p:ph type="sldNum" sz="quarter" idx="12"/>
          </p:nvPr>
        </p:nvSpPr>
        <p:spPr/>
        <p:txBody>
          <a:bodyPr/>
          <a:lstStyle/>
          <a:p>
            <a:fld id="{387D9DEA-C109-4EC7-BDCC-42D7A05A445D}" type="slidenum">
              <a:rPr lang="fr-FR" smtClean="0"/>
              <a:t>11</a:t>
            </a:fld>
            <a:endParaRPr lang="fr-FR"/>
          </a:p>
        </p:txBody>
      </p:sp>
      <p:pic>
        <p:nvPicPr>
          <p:cNvPr id="1028" name="Picture 4" descr="http://weeklyartinspiration.com/wp-content/uploads/2013/07/anish_kapoor_Turning_the_World_Upside_Down_picture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4" y="10756"/>
            <a:ext cx="7245957" cy="54344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922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6" y="5267689"/>
            <a:ext cx="7197363" cy="537575"/>
          </a:xfrm>
        </p:spPr>
        <p:txBody>
          <a:bodyPr>
            <a:noAutofit/>
          </a:bodyPr>
          <a:lstStyle/>
          <a:p>
            <a:r>
              <a:rPr lang="nn-NO" dirty="0"/>
              <a:t>Jon Gunnar Arnason: Sun Voyager </a:t>
            </a:r>
            <a:r>
              <a:rPr lang="nn-NO" baseline="30000" dirty="0"/>
              <a:t>18</a:t>
            </a:r>
            <a:endParaRPr lang="fr-FR" baseline="30000" dirty="0"/>
          </a:p>
        </p:txBody>
      </p:sp>
      <p:sp>
        <p:nvSpPr>
          <p:cNvPr id="3" name="AutoShape 2" descr="http://farm8.staticflickr.com/7202/7117982833_ac47e43562_o.jpg"/>
          <p:cNvSpPr>
            <a:spLocks noChangeAspect="1" noChangeArrowheads="1"/>
          </p:cNvSpPr>
          <p:nvPr/>
        </p:nvSpPr>
        <p:spPr bwMode="auto">
          <a:xfrm>
            <a:off x="155575" y="-1804988"/>
            <a:ext cx="5638800" cy="3762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7"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7200000" cy="526317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0" y="5805264"/>
            <a:ext cx="7200000" cy="738664"/>
          </a:xfrm>
          <a:prstGeom prst="rect">
            <a:avLst/>
          </a:prstGeom>
          <a:noFill/>
        </p:spPr>
        <p:txBody>
          <a:bodyPr wrap="square" rtlCol="0">
            <a:spAutoFit/>
          </a:bodyPr>
          <a:lstStyle/>
          <a:p>
            <a:pPr algn="just"/>
            <a:r>
              <a:rPr lang="pl-PL" sz="1400" i="1" dirty="0"/>
              <a:t>„Sun </a:t>
            </a:r>
            <a:r>
              <a:rPr lang="pl-PL" sz="1400" i="1" dirty="0" err="1"/>
              <a:t>Voyager</a:t>
            </a:r>
            <a:r>
              <a:rPr lang="pl-PL" sz="1400" i="1" dirty="0"/>
              <a:t> to statek, który jest odą do słońca. Z natury rzeczy sam w sobie zapewnia przyrzeczenie nieodkrytych terytoriów, marzenie nadziei, postępu i wolności”. </a:t>
            </a:r>
            <a:r>
              <a:rPr lang="pl-PL" sz="1400" dirty="0"/>
              <a:t>Rzeźba znajduje się w </a:t>
            </a:r>
            <a:r>
              <a:rPr lang="en-US" sz="1400" dirty="0"/>
              <a:t> </a:t>
            </a:r>
            <a:r>
              <a:rPr lang="pl-PL" sz="1400" dirty="0" err="1"/>
              <a:t>Saebraut</a:t>
            </a:r>
            <a:r>
              <a:rPr lang="pl-PL" sz="1400" dirty="0"/>
              <a:t>, nad morzem w centrum </a:t>
            </a:r>
            <a:r>
              <a:rPr lang="en-US" sz="1400" dirty="0"/>
              <a:t>Reykjavik</a:t>
            </a:r>
            <a:r>
              <a:rPr lang="pl-PL" sz="1400" dirty="0"/>
              <a:t>u w Islandii</a:t>
            </a:r>
            <a:r>
              <a:rPr lang="en-US" sz="1400" dirty="0"/>
              <a:t>.</a:t>
            </a:r>
            <a:endParaRPr lang="fr-FR" sz="1400" dirty="0"/>
          </a:p>
        </p:txBody>
      </p:sp>
      <p:sp>
        <p:nvSpPr>
          <p:cNvPr id="8" name="TextBox 7"/>
          <p:cNvSpPr txBox="1"/>
          <p:nvPr/>
        </p:nvSpPr>
        <p:spPr>
          <a:xfrm>
            <a:off x="7197566" y="0"/>
            <a:ext cx="1622906" cy="2123658"/>
          </a:xfrm>
          <a:prstGeom prst="rect">
            <a:avLst/>
          </a:prstGeom>
          <a:noFill/>
        </p:spPr>
        <p:txBody>
          <a:bodyPr wrap="square" rtlCol="0">
            <a:spAutoFit/>
          </a:bodyPr>
          <a:lstStyle/>
          <a:p>
            <a:r>
              <a:rPr lang="pl-PL" sz="1400" b="1" dirty="0"/>
              <a:t>Lokalizacja</a:t>
            </a:r>
            <a:r>
              <a:rPr lang="nl-BE" sz="1400" b="1" dirty="0"/>
              <a:t>:</a:t>
            </a:r>
          </a:p>
          <a:p>
            <a:r>
              <a:rPr lang="en-US" sz="1200" dirty="0"/>
              <a:t>Reykjavík, </a:t>
            </a:r>
            <a:r>
              <a:rPr lang="pl-PL" sz="1200" dirty="0"/>
              <a:t>Islandia</a:t>
            </a:r>
            <a:endParaRPr lang="nl-BE" sz="1200" b="1" dirty="0"/>
          </a:p>
          <a:p>
            <a:r>
              <a:rPr lang="nl-BE" sz="1400" b="1" dirty="0"/>
              <a:t>Materia</a:t>
            </a:r>
            <a:r>
              <a:rPr lang="pl-PL" sz="1400" b="1" dirty="0"/>
              <a:t>ł</a:t>
            </a:r>
            <a:r>
              <a:rPr lang="nl-BE" sz="1400" b="1" dirty="0"/>
              <a:t>:</a:t>
            </a:r>
          </a:p>
          <a:p>
            <a:r>
              <a:rPr lang="pl-PL" sz="1200" dirty="0"/>
              <a:t>Stal nierdzewna</a:t>
            </a:r>
            <a:endParaRPr lang="nl-BE" sz="1200" b="1" dirty="0"/>
          </a:p>
          <a:p>
            <a:r>
              <a:rPr lang="pl-PL" sz="1400" b="1" dirty="0"/>
              <a:t>Wymiary</a:t>
            </a:r>
            <a:r>
              <a:rPr lang="nl-BE" sz="1400" b="1" dirty="0"/>
              <a:t>:</a:t>
            </a:r>
          </a:p>
          <a:p>
            <a:r>
              <a:rPr lang="fr-FR" sz="1200" dirty="0"/>
              <a:t>9 m x 18 m x 7 m</a:t>
            </a:r>
            <a:endParaRPr lang="nl-BE" sz="1200" b="1" dirty="0"/>
          </a:p>
          <a:p>
            <a:r>
              <a:rPr lang="nl-BE" sz="1400" b="1" dirty="0"/>
              <a:t>W</a:t>
            </a:r>
            <a:r>
              <a:rPr lang="pl-PL" sz="1400" b="1" dirty="0"/>
              <a:t>aga</a:t>
            </a:r>
            <a:r>
              <a:rPr lang="nl-BE" sz="1400" b="1" dirty="0"/>
              <a:t>:</a:t>
            </a:r>
          </a:p>
          <a:p>
            <a:endParaRPr lang="nl-BE" sz="1400" b="1" dirty="0"/>
          </a:p>
          <a:p>
            <a:r>
              <a:rPr lang="pl-PL" sz="1400" b="1" dirty="0"/>
              <a:t>Rok budowy</a:t>
            </a:r>
            <a:r>
              <a:rPr lang="nl-BE" sz="1400" b="1" dirty="0"/>
              <a:t>:</a:t>
            </a:r>
          </a:p>
          <a:p>
            <a:r>
              <a:rPr lang="nl-BE" sz="1200" dirty="0"/>
              <a:t>1990</a:t>
            </a:r>
          </a:p>
        </p:txBody>
      </p:sp>
      <p:sp>
        <p:nvSpPr>
          <p:cNvPr id="7" name="Slide Number Placeholder 6"/>
          <p:cNvSpPr>
            <a:spLocks noGrp="1"/>
          </p:cNvSpPr>
          <p:nvPr>
            <p:ph type="sldNum" sz="quarter" idx="12"/>
          </p:nvPr>
        </p:nvSpPr>
        <p:spPr/>
        <p:txBody>
          <a:bodyPr/>
          <a:lstStyle/>
          <a:p>
            <a:fld id="{387D9DEA-C109-4EC7-BDCC-42D7A05A445D}" type="slidenum">
              <a:rPr lang="fr-FR" smtClean="0"/>
              <a:t>12</a:t>
            </a:fld>
            <a:endParaRPr lang="fr-FR"/>
          </a:p>
        </p:txBody>
      </p:sp>
    </p:spTree>
    <p:extLst>
      <p:ext uri="{BB962C8B-B14F-4D97-AF65-F5344CB8AC3E}">
        <p14:creationId xmlns:p14="http://schemas.microsoft.com/office/powerpoint/2010/main" val="2768203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 y="5085184"/>
            <a:ext cx="7200000" cy="576064"/>
          </a:xfrm>
        </p:spPr>
        <p:txBody>
          <a:bodyPr>
            <a:normAutofit/>
          </a:bodyPr>
          <a:lstStyle/>
          <a:p>
            <a:r>
              <a:rPr lang="fr-FR" dirty="0"/>
              <a:t>Robin Wight: </a:t>
            </a:r>
            <a:r>
              <a:rPr lang="fr-FR" dirty="0" err="1"/>
              <a:t>Fantasywire</a:t>
            </a:r>
            <a:r>
              <a:rPr lang="fr-FR" dirty="0"/>
              <a:t> </a:t>
            </a:r>
            <a:r>
              <a:rPr lang="fr-FR" baseline="30000" dirty="0"/>
              <a:t>19</a:t>
            </a:r>
          </a:p>
        </p:txBody>
      </p:sp>
      <p:pic>
        <p:nvPicPr>
          <p:cNvPr id="2051"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7200000" cy="5157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40026" y="5661248"/>
            <a:ext cx="7197566" cy="830997"/>
          </a:xfrm>
          <a:prstGeom prst="rect">
            <a:avLst/>
          </a:prstGeom>
          <a:noFill/>
        </p:spPr>
        <p:txBody>
          <a:bodyPr wrap="square" rtlCol="0">
            <a:spAutoFit/>
          </a:bodyPr>
          <a:lstStyle/>
          <a:p>
            <a:pPr algn="just"/>
            <a:r>
              <a:rPr lang="en-US" sz="1200" dirty="0"/>
              <a:t>Robin Wight</a:t>
            </a:r>
            <a:r>
              <a:rPr lang="pl-PL" sz="1200" dirty="0"/>
              <a:t>, rzeźbiarz z Wielkiej Brytanii, stworzył dramatyczne sceny, w których wróżki trzymają mlecze rozwiewane przez wiatr, pozornie zawieszone w powietrzu. Całość rzeźby wykonana jest z gęsto utkanych drutów ze stali nierdzewnej. Artysta obecnie wystawia także kilka innych rzeźb w ogrodach </a:t>
            </a:r>
            <a:r>
              <a:rPr lang="pl-PL" sz="1200" dirty="0" err="1"/>
              <a:t>Trentham</a:t>
            </a:r>
            <a:r>
              <a:rPr lang="pl-PL" sz="1200" dirty="0"/>
              <a:t>. http://www.fantasywire.co.uk/</a:t>
            </a:r>
          </a:p>
        </p:txBody>
      </p:sp>
      <p:sp>
        <p:nvSpPr>
          <p:cNvPr id="7" name="TextBox 6"/>
          <p:cNvSpPr txBox="1"/>
          <p:nvPr/>
        </p:nvSpPr>
        <p:spPr>
          <a:xfrm>
            <a:off x="7197566" y="0"/>
            <a:ext cx="1622906" cy="2369880"/>
          </a:xfrm>
          <a:prstGeom prst="rect">
            <a:avLst/>
          </a:prstGeom>
          <a:noFill/>
        </p:spPr>
        <p:txBody>
          <a:bodyPr wrap="square" rtlCol="0">
            <a:spAutoFit/>
          </a:bodyPr>
          <a:lstStyle/>
          <a:p>
            <a:r>
              <a:rPr lang="pl-PL" sz="1400" b="1" dirty="0"/>
              <a:t>Lokalizacja</a:t>
            </a:r>
            <a:r>
              <a:rPr lang="nl-BE" sz="1400" b="1" dirty="0"/>
              <a:t>:</a:t>
            </a:r>
          </a:p>
          <a:p>
            <a:r>
              <a:rPr lang="pl-PL" sz="1200" dirty="0"/>
              <a:t>Ogrody </a:t>
            </a:r>
            <a:r>
              <a:rPr lang="nl-BE" sz="1200" dirty="0"/>
              <a:t>Trentham, UK</a:t>
            </a:r>
          </a:p>
          <a:p>
            <a:r>
              <a:rPr lang="nl-BE" sz="1400" b="1" dirty="0"/>
              <a:t>Materia</a:t>
            </a:r>
            <a:r>
              <a:rPr lang="pl-PL" sz="1400" b="1" dirty="0"/>
              <a:t>ł</a:t>
            </a:r>
            <a:r>
              <a:rPr lang="nl-BE" sz="1400" b="1" dirty="0"/>
              <a:t>:</a:t>
            </a:r>
          </a:p>
          <a:p>
            <a:r>
              <a:rPr lang="pl-PL" sz="1200" dirty="0"/>
              <a:t>Drut ze stali nierdzewnej</a:t>
            </a:r>
            <a:endParaRPr lang="nl-BE" sz="1200" dirty="0"/>
          </a:p>
          <a:p>
            <a:r>
              <a:rPr lang="pl-PL" sz="1400" b="1" dirty="0"/>
              <a:t>Wymiary</a:t>
            </a:r>
            <a:r>
              <a:rPr lang="nl-BE" sz="1400" b="1" dirty="0"/>
              <a:t>:</a:t>
            </a:r>
          </a:p>
          <a:p>
            <a:endParaRPr lang="nl-BE" sz="1400" b="1" dirty="0"/>
          </a:p>
          <a:p>
            <a:r>
              <a:rPr lang="pl-PL" sz="1400" b="1" dirty="0"/>
              <a:t>Waga</a:t>
            </a:r>
            <a:r>
              <a:rPr lang="nl-BE" sz="1400" b="1" dirty="0"/>
              <a:t>:</a:t>
            </a:r>
          </a:p>
          <a:p>
            <a:endParaRPr lang="nl-BE" sz="1400" b="1" dirty="0"/>
          </a:p>
          <a:p>
            <a:r>
              <a:rPr lang="pl-PL" sz="1400" b="1" dirty="0"/>
              <a:t>Rok budowy</a:t>
            </a:r>
            <a:r>
              <a:rPr lang="nl-BE" sz="1400" b="1" dirty="0"/>
              <a:t>:</a:t>
            </a:r>
          </a:p>
          <a:p>
            <a:endParaRPr lang="nl-BE" sz="1400" b="1" dirty="0"/>
          </a:p>
        </p:txBody>
      </p:sp>
      <p:sp>
        <p:nvSpPr>
          <p:cNvPr id="6" name="Slide Number Placeholder 5"/>
          <p:cNvSpPr>
            <a:spLocks noGrp="1"/>
          </p:cNvSpPr>
          <p:nvPr>
            <p:ph type="sldNum" sz="quarter" idx="12"/>
          </p:nvPr>
        </p:nvSpPr>
        <p:spPr/>
        <p:txBody>
          <a:bodyPr/>
          <a:lstStyle/>
          <a:p>
            <a:fld id="{387D9DEA-C109-4EC7-BDCC-42D7A05A445D}" type="slidenum">
              <a:rPr lang="fr-FR" smtClean="0"/>
              <a:t>13</a:t>
            </a:fld>
            <a:endParaRPr lang="fr-FR"/>
          </a:p>
        </p:txBody>
      </p:sp>
    </p:spTree>
    <p:extLst>
      <p:ext uri="{BB962C8B-B14F-4D97-AF65-F5344CB8AC3E}">
        <p14:creationId xmlns:p14="http://schemas.microsoft.com/office/powerpoint/2010/main" val="1386723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73216"/>
            <a:ext cx="5486400" cy="432048"/>
          </a:xfrm>
        </p:spPr>
        <p:txBody>
          <a:bodyPr>
            <a:noAutofit/>
          </a:bodyPr>
          <a:lstStyle/>
          <a:p>
            <a:r>
              <a:rPr lang="fr-FR" dirty="0"/>
              <a:t>Joana </a:t>
            </a:r>
            <a:r>
              <a:rPr lang="fr-FR" dirty="0" err="1"/>
              <a:t>Vasconcelos</a:t>
            </a:r>
            <a:r>
              <a:rPr lang="fr-FR" dirty="0"/>
              <a:t>: Marylin (2009) </a:t>
            </a:r>
            <a:r>
              <a:rPr lang="fr-FR" baseline="30000" dirty="0"/>
              <a:t>21</a:t>
            </a:r>
          </a:p>
        </p:txBody>
      </p:sp>
      <p:sp>
        <p:nvSpPr>
          <p:cNvPr id="5" name="Text Placeholder 4"/>
          <p:cNvSpPr>
            <a:spLocks noGrp="1"/>
          </p:cNvSpPr>
          <p:nvPr>
            <p:ph type="body" sz="half" idx="2"/>
          </p:nvPr>
        </p:nvSpPr>
        <p:spPr>
          <a:xfrm>
            <a:off x="0" y="5805263"/>
            <a:ext cx="8892480" cy="1058251"/>
          </a:xfrm>
        </p:spPr>
        <p:txBody>
          <a:bodyPr>
            <a:noAutofit/>
          </a:bodyPr>
          <a:lstStyle/>
          <a:p>
            <a:pPr algn="just"/>
            <a:r>
              <a:rPr lang="pl-PL" sz="1000" i="1" dirty="0"/>
              <a:t>Marilyn </a:t>
            </a:r>
            <a:r>
              <a:rPr lang="pl-PL" sz="1000" dirty="0"/>
              <a:t>ma formę eleganckiej pary obuwia na wysokim obcasie, których powiększona forma została wykonana z zastosowaniem garnków i ich pokrywek. Mało prawdopodobne, lecz stanowcze połączenie garnków z wysokimi obcasami, dwóch paradygmatycznych symboli kobiecości – w wymiarze prywatnym i publicznym, nakłania do przyjrzenia się kobiecości w świetle realiów współczesnego świata. Wykorzystanie garnków - symbolu, z którym każdy kojarzy tradycyjną sferę domową kobiety do stworzenia ogromnych rozmiarów obuwia na wysokim obcasie, które są symbolem piękna i elegancji wymaganym przez konwencje społeczne, zaprzecza niemożliwości dychotomicznego związku kobiecej sfery domowej i społecznej. Prezentowany obiekt jawi się jako hymn pochwalny kobiecej dwoistości, której pełna realizacja możliwa jest jedynie poprzez obalenie norm społecznych.</a:t>
            </a:r>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7200000" cy="538723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7197566" y="-27384"/>
            <a:ext cx="1622906" cy="2308324"/>
          </a:xfrm>
          <a:prstGeom prst="rect">
            <a:avLst/>
          </a:prstGeom>
          <a:noFill/>
        </p:spPr>
        <p:txBody>
          <a:bodyPr wrap="square" rtlCol="0">
            <a:spAutoFit/>
          </a:bodyPr>
          <a:lstStyle/>
          <a:p>
            <a:r>
              <a:rPr lang="pl-PL" sz="1400" b="1" dirty="0"/>
              <a:t>Lokalizacja</a:t>
            </a:r>
            <a:r>
              <a:rPr lang="nl-BE" sz="1400" b="1" dirty="0"/>
              <a:t>:</a:t>
            </a:r>
          </a:p>
          <a:p>
            <a:r>
              <a:rPr lang="pl-PL" sz="1200" dirty="0"/>
              <a:t>Pałac Wersalski</a:t>
            </a:r>
            <a:r>
              <a:rPr lang="nl-BE" sz="1200" dirty="0"/>
              <a:t>, Franc</a:t>
            </a:r>
            <a:r>
              <a:rPr lang="pl-PL" sz="1200" dirty="0"/>
              <a:t>ja</a:t>
            </a:r>
            <a:endParaRPr lang="nl-BE" sz="1200" dirty="0"/>
          </a:p>
          <a:p>
            <a:r>
              <a:rPr lang="nl-BE" sz="1400" b="1" dirty="0"/>
              <a:t>Materia</a:t>
            </a:r>
            <a:r>
              <a:rPr lang="pl-PL" sz="1400" b="1" dirty="0"/>
              <a:t>ł</a:t>
            </a:r>
            <a:r>
              <a:rPr lang="nl-BE" sz="1400" b="1" dirty="0"/>
              <a:t>:</a:t>
            </a:r>
          </a:p>
          <a:p>
            <a:r>
              <a:rPr lang="pl-PL" sz="1200" dirty="0"/>
              <a:t>Stal nierdzewna</a:t>
            </a:r>
            <a:endParaRPr lang="nl-BE" sz="1200" dirty="0"/>
          </a:p>
          <a:p>
            <a:r>
              <a:rPr lang="pl-PL" sz="1400" b="1" dirty="0"/>
              <a:t>Wymiary</a:t>
            </a:r>
            <a:r>
              <a:rPr lang="nl-BE" sz="1400" b="1" dirty="0"/>
              <a:t>:</a:t>
            </a:r>
          </a:p>
          <a:p>
            <a:r>
              <a:rPr lang="nl-BE" sz="1200" dirty="0"/>
              <a:t>3</a:t>
            </a:r>
            <a:r>
              <a:rPr lang="pl-PL" sz="1200" dirty="0"/>
              <a:t> </a:t>
            </a:r>
            <a:r>
              <a:rPr lang="nl-BE" sz="1200" dirty="0"/>
              <a:t>m x 1.5</a:t>
            </a:r>
            <a:r>
              <a:rPr lang="pl-PL" sz="1200" dirty="0"/>
              <a:t> </a:t>
            </a:r>
            <a:r>
              <a:rPr lang="nl-BE" sz="1200" dirty="0"/>
              <a:t>m x 4</a:t>
            </a:r>
            <a:r>
              <a:rPr lang="pl-PL" sz="1200" dirty="0"/>
              <a:t> </a:t>
            </a:r>
            <a:r>
              <a:rPr lang="nl-BE" sz="1200" dirty="0"/>
              <a:t>m</a:t>
            </a:r>
          </a:p>
          <a:p>
            <a:r>
              <a:rPr lang="nl-BE" sz="1400" b="1" dirty="0"/>
              <a:t>W</a:t>
            </a:r>
            <a:r>
              <a:rPr lang="pl-PL" sz="1400" b="1" dirty="0"/>
              <a:t>aga</a:t>
            </a:r>
            <a:r>
              <a:rPr lang="nl-BE" sz="1400" b="1" dirty="0"/>
              <a:t>:</a:t>
            </a:r>
          </a:p>
          <a:p>
            <a:endParaRPr lang="nl-BE" sz="1400" b="1" dirty="0"/>
          </a:p>
          <a:p>
            <a:r>
              <a:rPr lang="pl-PL" sz="1400" b="1" dirty="0"/>
              <a:t>Rok budowy</a:t>
            </a:r>
            <a:r>
              <a:rPr lang="nl-BE" sz="1400" b="1" dirty="0"/>
              <a:t>:</a:t>
            </a:r>
          </a:p>
          <a:p>
            <a:r>
              <a:rPr lang="nl-BE" sz="1200" dirty="0"/>
              <a:t>2009</a:t>
            </a:r>
          </a:p>
        </p:txBody>
      </p:sp>
      <p:sp>
        <p:nvSpPr>
          <p:cNvPr id="6" name="Slide Number Placeholder 5"/>
          <p:cNvSpPr>
            <a:spLocks noGrp="1"/>
          </p:cNvSpPr>
          <p:nvPr>
            <p:ph type="sldNum" sz="quarter" idx="12"/>
          </p:nvPr>
        </p:nvSpPr>
        <p:spPr/>
        <p:txBody>
          <a:bodyPr/>
          <a:lstStyle/>
          <a:p>
            <a:fld id="{387D9DEA-C109-4EC7-BDCC-42D7A05A445D}" type="slidenum">
              <a:rPr lang="fr-FR" smtClean="0"/>
              <a:t>14</a:t>
            </a:fld>
            <a:endParaRPr lang="fr-FR"/>
          </a:p>
        </p:txBody>
      </p:sp>
    </p:spTree>
    <p:extLst>
      <p:ext uri="{BB962C8B-B14F-4D97-AF65-F5344CB8AC3E}">
        <p14:creationId xmlns:p14="http://schemas.microsoft.com/office/powerpoint/2010/main" val="1143961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megaconstrucciones.net/images/estatuas/foto/chiapas-cristo-2.jpg"/>
          <p:cNvSpPr>
            <a:spLocks noChangeAspect="1" noChangeArrowheads="1"/>
          </p:cNvSpPr>
          <p:nvPr/>
        </p:nvSpPr>
        <p:spPr bwMode="auto">
          <a:xfrm>
            <a:off x="155575" y="-2636838"/>
            <a:ext cx="3667125" cy="5505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Title 1"/>
          <p:cNvSpPr>
            <a:spLocks noGrp="1"/>
          </p:cNvSpPr>
          <p:nvPr>
            <p:ph type="title"/>
          </p:nvPr>
        </p:nvSpPr>
        <p:spPr>
          <a:xfrm>
            <a:off x="34340" y="5445224"/>
            <a:ext cx="5486400" cy="566738"/>
          </a:xfrm>
        </p:spPr>
        <p:txBody>
          <a:bodyPr>
            <a:normAutofit/>
          </a:bodyPr>
          <a:lstStyle/>
          <a:p>
            <a:r>
              <a:rPr lang="es-ES" dirty="0"/>
              <a:t>Archite</a:t>
            </a:r>
            <a:r>
              <a:rPr lang="pl-PL" dirty="0"/>
              <a:t>k</a:t>
            </a:r>
            <a:r>
              <a:rPr lang="es-ES" dirty="0"/>
              <a:t>t</a:t>
            </a:r>
            <a:r>
              <a:rPr lang="pl-PL" dirty="0"/>
              <a:t>:</a:t>
            </a:r>
            <a:r>
              <a:rPr lang="es-ES" dirty="0"/>
              <a:t> Jaime Latapi Lopez: Cristo de Chiapas </a:t>
            </a:r>
            <a:r>
              <a:rPr lang="es-ES" baseline="30000" dirty="0"/>
              <a:t>20</a:t>
            </a:r>
            <a:endParaRPr lang="fr-FR" baseline="30000" dirty="0"/>
          </a:p>
        </p:txBody>
      </p:sp>
      <p:sp>
        <p:nvSpPr>
          <p:cNvPr id="10" name="Text Placeholder 9"/>
          <p:cNvSpPr>
            <a:spLocks noGrp="1"/>
          </p:cNvSpPr>
          <p:nvPr>
            <p:ph type="body" sz="half" idx="2"/>
          </p:nvPr>
        </p:nvSpPr>
        <p:spPr>
          <a:xfrm>
            <a:off x="34340" y="6053138"/>
            <a:ext cx="5486400" cy="804862"/>
          </a:xfrm>
        </p:spPr>
        <p:txBody>
          <a:bodyPr>
            <a:noAutofit/>
          </a:bodyPr>
          <a:lstStyle/>
          <a:p>
            <a:r>
              <a:rPr lang="pl-PL" dirty="0"/>
              <a:t>"</a:t>
            </a:r>
            <a:r>
              <a:rPr lang="pl-PL" dirty="0" err="1"/>
              <a:t>Cristo</a:t>
            </a:r>
            <a:r>
              <a:rPr lang="pl-PL" dirty="0"/>
              <a:t> de Chiapas" to imponujący krzyż ze stali nierdzewnej pokrytej powłoką w złotym kolorze, która świeci dzięki odbijaniu światła słonecznego, podkreślając figurę Chrystusa.</a:t>
            </a:r>
          </a:p>
        </p:txBody>
      </p:sp>
      <p:sp>
        <p:nvSpPr>
          <p:cNvPr id="11" name="Slide Number Placeholder 10"/>
          <p:cNvSpPr>
            <a:spLocks noGrp="1"/>
          </p:cNvSpPr>
          <p:nvPr>
            <p:ph type="sldNum" sz="quarter" idx="12"/>
          </p:nvPr>
        </p:nvSpPr>
        <p:spPr/>
        <p:txBody>
          <a:bodyPr/>
          <a:lstStyle/>
          <a:p>
            <a:fld id="{387D9DEA-C109-4EC7-BDCC-42D7A05A445D}" type="slidenum">
              <a:rPr lang="fr-FR" smtClean="0"/>
              <a:pPr/>
              <a:t>15</a:t>
            </a:fld>
            <a:endParaRPr lang="fr-FR"/>
          </a:p>
        </p:txBody>
      </p:sp>
      <p:sp>
        <p:nvSpPr>
          <p:cNvPr id="13" name="TextBox 12"/>
          <p:cNvSpPr txBox="1"/>
          <p:nvPr/>
        </p:nvSpPr>
        <p:spPr>
          <a:xfrm>
            <a:off x="4572000" y="0"/>
            <a:ext cx="2088232" cy="2092881"/>
          </a:xfrm>
          <a:prstGeom prst="rect">
            <a:avLst/>
          </a:prstGeom>
          <a:noFill/>
        </p:spPr>
        <p:txBody>
          <a:bodyPr wrap="square" rtlCol="0">
            <a:spAutoFit/>
          </a:bodyPr>
          <a:lstStyle/>
          <a:p>
            <a:r>
              <a:rPr lang="pl-PL" sz="1400" b="1" dirty="0"/>
              <a:t>Lokalizacja</a:t>
            </a:r>
            <a:r>
              <a:rPr lang="nl-BE" sz="1400" b="1" dirty="0"/>
              <a:t>:</a:t>
            </a:r>
          </a:p>
          <a:p>
            <a:r>
              <a:rPr lang="es-ES" sz="1200" dirty="0"/>
              <a:t>Tuxtla Gutierrez, </a:t>
            </a:r>
            <a:r>
              <a:rPr lang="pl-PL" sz="1200" dirty="0"/>
              <a:t>Meksyk</a:t>
            </a:r>
            <a:endParaRPr lang="nl-BE" sz="1200" b="1" dirty="0"/>
          </a:p>
          <a:p>
            <a:r>
              <a:rPr lang="nl-BE" sz="1400" b="1" dirty="0"/>
              <a:t>Materia</a:t>
            </a:r>
            <a:r>
              <a:rPr lang="pl-PL" sz="1400" b="1" dirty="0"/>
              <a:t>ł</a:t>
            </a:r>
            <a:r>
              <a:rPr lang="nl-BE" sz="1400" b="1" dirty="0"/>
              <a:t>:</a:t>
            </a:r>
          </a:p>
          <a:p>
            <a:r>
              <a:rPr lang="pl-PL" sz="1200" dirty="0"/>
              <a:t>Pokrywana stal nierdzewna</a:t>
            </a:r>
            <a:endParaRPr lang="nl-BE" sz="1200" dirty="0"/>
          </a:p>
          <a:p>
            <a:r>
              <a:rPr lang="pl-PL" sz="1400" b="1" dirty="0"/>
              <a:t>Wymiary</a:t>
            </a:r>
            <a:r>
              <a:rPr lang="nl-BE" sz="1400" b="1" dirty="0"/>
              <a:t>:</a:t>
            </a:r>
          </a:p>
          <a:p>
            <a:r>
              <a:rPr lang="nl-BE" sz="1200" dirty="0"/>
              <a:t>48</a:t>
            </a:r>
            <a:r>
              <a:rPr lang="pl-PL" sz="1200" dirty="0"/>
              <a:t> </a:t>
            </a:r>
            <a:r>
              <a:rPr lang="nl-BE" sz="1200" dirty="0"/>
              <a:t>m (62</a:t>
            </a:r>
            <a:r>
              <a:rPr lang="pl-PL" sz="1200" dirty="0"/>
              <a:t> </a:t>
            </a:r>
            <a:r>
              <a:rPr lang="nl-BE" sz="1200" dirty="0"/>
              <a:t>m </a:t>
            </a:r>
            <a:r>
              <a:rPr lang="pl-PL" sz="1200" dirty="0"/>
              <a:t>z podstawą</a:t>
            </a:r>
            <a:r>
              <a:rPr lang="nl-BE" sz="1200" dirty="0"/>
              <a:t>)</a:t>
            </a:r>
          </a:p>
          <a:p>
            <a:r>
              <a:rPr lang="nl-BE" sz="1400" b="1" dirty="0"/>
              <a:t>W</a:t>
            </a:r>
            <a:r>
              <a:rPr lang="pl-PL" sz="1400" b="1" dirty="0"/>
              <a:t>aga</a:t>
            </a:r>
            <a:r>
              <a:rPr lang="nl-BE" sz="1400" b="1" dirty="0"/>
              <a:t>:</a:t>
            </a:r>
          </a:p>
          <a:p>
            <a:r>
              <a:rPr lang="nl-BE" sz="1200" dirty="0"/>
              <a:t>2000 ton</a:t>
            </a:r>
          </a:p>
          <a:p>
            <a:r>
              <a:rPr lang="pl-PL" sz="1400" b="1" dirty="0"/>
              <a:t>Rok budowy</a:t>
            </a:r>
            <a:r>
              <a:rPr lang="nl-BE" sz="1400" b="1" dirty="0"/>
              <a:t>:</a:t>
            </a:r>
          </a:p>
          <a:p>
            <a:r>
              <a:rPr lang="nl-BE" sz="1200" dirty="0"/>
              <a:t>2007</a:t>
            </a:r>
          </a:p>
        </p:txBody>
      </p:sp>
      <p:pic>
        <p:nvPicPr>
          <p:cNvPr id="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47" b="10229"/>
          <a:stretch/>
        </p:blipFill>
        <p:spPr bwMode="auto">
          <a:xfrm>
            <a:off x="5823" y="0"/>
            <a:ext cx="4259340" cy="55892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44175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32" y="5311917"/>
            <a:ext cx="5486400" cy="514553"/>
          </a:xfrm>
        </p:spPr>
        <p:txBody>
          <a:bodyPr>
            <a:normAutofit/>
          </a:bodyPr>
          <a:lstStyle/>
          <a:p>
            <a:r>
              <a:rPr lang="fr-FR" dirty="0"/>
              <a:t>Jeff Koons: </a:t>
            </a:r>
            <a:r>
              <a:rPr lang="fr-FR" dirty="0" err="1"/>
              <a:t>Sacred</a:t>
            </a:r>
            <a:r>
              <a:rPr lang="fr-FR" dirty="0"/>
              <a:t> </a:t>
            </a:r>
            <a:r>
              <a:rPr lang="fr-FR" dirty="0" err="1"/>
              <a:t>Heart</a:t>
            </a:r>
            <a:r>
              <a:rPr lang="fr-FR" dirty="0"/>
              <a:t> Red/Gold … </a:t>
            </a:r>
            <a:r>
              <a:rPr lang="fr-FR" baseline="30000" dirty="0"/>
              <a:t>22</a:t>
            </a:r>
          </a:p>
        </p:txBody>
      </p:sp>
      <p:sp>
        <p:nvSpPr>
          <p:cNvPr id="13" name="Text Placeholder 12"/>
          <p:cNvSpPr>
            <a:spLocks noGrp="1"/>
          </p:cNvSpPr>
          <p:nvPr>
            <p:ph type="body" sz="half" idx="2"/>
          </p:nvPr>
        </p:nvSpPr>
        <p:spPr>
          <a:xfrm>
            <a:off x="-1323" y="5955874"/>
            <a:ext cx="5486400" cy="804862"/>
          </a:xfrm>
        </p:spPr>
        <p:txBody>
          <a:bodyPr>
            <a:normAutofit/>
          </a:bodyPr>
          <a:lstStyle/>
          <a:p>
            <a:r>
              <a:rPr lang="en-US" i="1" dirty="0"/>
              <a:t>“….</a:t>
            </a:r>
            <a:r>
              <a:rPr lang="pl-PL" i="1" dirty="0"/>
              <a:t>zgryźliwie komentuje dewaluację emocjonalnych i religijnych odczuć pod wpływem komercjalizacji</a:t>
            </a:r>
            <a:r>
              <a:rPr lang="en-US" i="1" dirty="0"/>
              <a:t>.”</a:t>
            </a:r>
          </a:p>
          <a:p>
            <a:r>
              <a:rPr lang="en-US" dirty="0"/>
              <a:t>(NY Times) </a:t>
            </a:r>
            <a:endParaRPr lang="fr-FR" dirty="0"/>
          </a:p>
          <a:p>
            <a:endParaRPr lang="nl-BE" dirty="0"/>
          </a:p>
        </p:txBody>
      </p:sp>
      <p:sp>
        <p:nvSpPr>
          <p:cNvPr id="15" name="TextBox 14"/>
          <p:cNvSpPr txBox="1"/>
          <p:nvPr/>
        </p:nvSpPr>
        <p:spPr>
          <a:xfrm>
            <a:off x="7197566" y="0"/>
            <a:ext cx="1622906" cy="2846933"/>
          </a:xfrm>
          <a:prstGeom prst="rect">
            <a:avLst/>
          </a:prstGeom>
          <a:noFill/>
        </p:spPr>
        <p:txBody>
          <a:bodyPr wrap="square" rtlCol="0">
            <a:spAutoFit/>
          </a:bodyPr>
          <a:lstStyle/>
          <a:p>
            <a:r>
              <a:rPr lang="pl-PL" sz="1400" b="1" dirty="0"/>
              <a:t>Lokalizacja</a:t>
            </a:r>
            <a:r>
              <a:rPr lang="nl-BE" sz="1400" b="1" dirty="0"/>
              <a:t>:</a:t>
            </a:r>
          </a:p>
          <a:p>
            <a:r>
              <a:rPr lang="pl-PL" sz="1100" dirty="0"/>
              <a:t>Nowy Jork</a:t>
            </a:r>
            <a:r>
              <a:rPr lang="en-US" sz="1100" dirty="0"/>
              <a:t>, USA</a:t>
            </a:r>
            <a:endParaRPr lang="nl-BE" sz="1100" b="1" dirty="0"/>
          </a:p>
          <a:p>
            <a:r>
              <a:rPr lang="nl-BE" sz="1400" b="1" dirty="0"/>
              <a:t>Materia</a:t>
            </a:r>
            <a:r>
              <a:rPr lang="pl-PL" sz="1400" b="1" dirty="0"/>
              <a:t>ł</a:t>
            </a:r>
            <a:r>
              <a:rPr lang="nl-BE" sz="1400" b="1" dirty="0"/>
              <a:t>:</a:t>
            </a:r>
          </a:p>
          <a:p>
            <a:r>
              <a:rPr lang="pl-PL" sz="1200" dirty="0"/>
              <a:t>Wysokochromowa stal nierdzewna z przeźroczystą kolorową</a:t>
            </a:r>
            <a:r>
              <a:rPr lang="pl-PL" sz="1200" dirty="0">
                <a:solidFill>
                  <a:srgbClr val="FF0000"/>
                </a:solidFill>
              </a:rPr>
              <a:t> </a:t>
            </a:r>
            <a:r>
              <a:rPr lang="pl-PL" sz="1200" dirty="0"/>
              <a:t>powłoką</a:t>
            </a:r>
            <a:endParaRPr lang="nl-BE" sz="1200" b="1" dirty="0">
              <a:solidFill>
                <a:srgbClr val="FF0000"/>
              </a:solidFill>
            </a:endParaRPr>
          </a:p>
          <a:p>
            <a:r>
              <a:rPr lang="pl-PL" sz="1400" b="1" dirty="0"/>
              <a:t>Wymiary</a:t>
            </a:r>
            <a:r>
              <a:rPr lang="nl-BE" sz="1400" b="1" dirty="0"/>
              <a:t>:</a:t>
            </a:r>
          </a:p>
          <a:p>
            <a:r>
              <a:rPr lang="en-US" sz="1200" dirty="0"/>
              <a:t>357 x 218 x 121 cm</a:t>
            </a:r>
            <a:endParaRPr lang="nl-BE" sz="1200" b="1" dirty="0"/>
          </a:p>
          <a:p>
            <a:r>
              <a:rPr lang="nl-BE" sz="1400" b="1" dirty="0"/>
              <a:t>W</a:t>
            </a:r>
            <a:r>
              <a:rPr lang="pl-PL" sz="1400" b="1" dirty="0"/>
              <a:t>aga</a:t>
            </a:r>
            <a:r>
              <a:rPr lang="nl-BE" sz="1400" b="1" dirty="0"/>
              <a:t>:</a:t>
            </a:r>
          </a:p>
          <a:p>
            <a:endParaRPr lang="nl-BE" sz="1400" b="1" dirty="0"/>
          </a:p>
          <a:p>
            <a:r>
              <a:rPr lang="pl-PL" sz="1400" b="1" dirty="0"/>
              <a:t>Rok budowy</a:t>
            </a:r>
            <a:r>
              <a:rPr lang="nl-BE" sz="1400" b="1" dirty="0"/>
              <a:t>:</a:t>
            </a:r>
          </a:p>
          <a:p>
            <a:r>
              <a:rPr lang="en-US" sz="1200" dirty="0"/>
              <a:t>1 </a:t>
            </a:r>
            <a:r>
              <a:rPr lang="pl-PL" sz="1200" dirty="0"/>
              <a:t>z</a:t>
            </a:r>
            <a:r>
              <a:rPr lang="en-US" sz="1200" dirty="0"/>
              <a:t> 5 </a:t>
            </a:r>
            <a:r>
              <a:rPr lang="pl-PL" sz="1200" dirty="0"/>
              <a:t>unikatowych wersji </a:t>
            </a:r>
            <a:r>
              <a:rPr lang="en-US" sz="1200" dirty="0"/>
              <a:t>1994–2007</a:t>
            </a:r>
            <a:endParaRPr lang="nl-BE" sz="1200" b="1" dirty="0"/>
          </a:p>
        </p:txBody>
      </p:sp>
      <p:sp>
        <p:nvSpPr>
          <p:cNvPr id="14" name="Slide Number Placeholder 13"/>
          <p:cNvSpPr>
            <a:spLocks noGrp="1"/>
          </p:cNvSpPr>
          <p:nvPr>
            <p:ph type="sldNum" sz="quarter" idx="12"/>
          </p:nvPr>
        </p:nvSpPr>
        <p:spPr/>
        <p:txBody>
          <a:bodyPr/>
          <a:lstStyle/>
          <a:p>
            <a:fld id="{387D9DEA-C109-4EC7-BDCC-42D7A05A445D}" type="slidenum">
              <a:rPr lang="fr-FR" smtClean="0"/>
              <a:t>16</a:t>
            </a:fld>
            <a:endParaRPr lang="fr-FR"/>
          </a:p>
        </p:txBody>
      </p:sp>
      <p:pic>
        <p:nvPicPr>
          <p:cNvPr id="2050" name="Picture 2" descr="https://c2.staticflickr.com/4/3187/2609927761_18c3069d75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4" y="-3534"/>
            <a:ext cx="7072989" cy="53047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9054" y="5062050"/>
            <a:ext cx="3250271" cy="17876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57275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0664"/>
            <a:ext cx="5486400" cy="566738"/>
          </a:xfrm>
        </p:spPr>
        <p:txBody>
          <a:bodyPr/>
          <a:lstStyle/>
          <a:p>
            <a:r>
              <a:rPr lang="fr-FR" dirty="0"/>
              <a:t>Gil </a:t>
            </a:r>
            <a:r>
              <a:rPr lang="fr-FR" dirty="0" err="1"/>
              <a:t>Bruvel</a:t>
            </a:r>
            <a:r>
              <a:rPr lang="fr-FR" dirty="0"/>
              <a:t>: </a:t>
            </a:r>
            <a:r>
              <a:rPr lang="fr-FR" dirty="0" err="1"/>
              <a:t>Dichotomy</a:t>
            </a:r>
            <a:r>
              <a:rPr lang="fr-FR" dirty="0"/>
              <a:t> </a:t>
            </a:r>
            <a:r>
              <a:rPr lang="fr-FR" baseline="30000" dirty="0"/>
              <a:t>23</a:t>
            </a:r>
          </a:p>
        </p:txBody>
      </p:sp>
      <p:sp>
        <p:nvSpPr>
          <p:cNvPr id="12" name="Text Placeholder 11"/>
          <p:cNvSpPr>
            <a:spLocks noGrp="1"/>
          </p:cNvSpPr>
          <p:nvPr>
            <p:ph type="body" sz="half" idx="2"/>
          </p:nvPr>
        </p:nvSpPr>
        <p:spPr>
          <a:xfrm>
            <a:off x="-9211" y="5342632"/>
            <a:ext cx="7416824" cy="1512168"/>
          </a:xfrm>
        </p:spPr>
        <p:txBody>
          <a:bodyPr>
            <a:noAutofit/>
          </a:bodyPr>
          <a:lstStyle/>
          <a:p>
            <a:pPr algn="just"/>
            <a:r>
              <a:rPr lang="pl-PL" dirty="0"/>
              <a:t>Zainspirowana zawiłością pełni życia we wszystkich światach na raz, „</a:t>
            </a:r>
            <a:r>
              <a:rPr lang="pl-PL" dirty="0" err="1"/>
              <a:t>Dichotomy</a:t>
            </a:r>
            <a:r>
              <a:rPr lang="pl-PL" dirty="0"/>
              <a:t>” rozpatruje i wysławia dwoistą naturę istnienia. Rzeźba składająca się ze "wstążek energii", które starają się uchwycić proces angażowania wszystkich poziomów bycia w pełni człowiekiem, odzwierciedla naturalną siłę i majestatyczny spokój, nieodłączne w integracji różnych poziomów istnienia. W rezultacie rzeźba tworzy spokojną medytacyjną przestrzeń, w pełni obejmującą dwoistość egzystencji: </a:t>
            </a:r>
            <a:r>
              <a:rPr lang="pl-PL" dirty="0" err="1"/>
              <a:t>anima</a:t>
            </a:r>
            <a:r>
              <a:rPr lang="pl-PL" dirty="0"/>
              <a:t> i </a:t>
            </a:r>
            <a:r>
              <a:rPr lang="pl-PL" dirty="0" err="1"/>
              <a:t>animus</a:t>
            </a:r>
            <a:r>
              <a:rPr lang="pl-PL" dirty="0"/>
              <a:t>, mężczyzna i kobieta, umysł świadomy i nieświadomy, jawa i sen.</a:t>
            </a:r>
          </a:p>
        </p:txBody>
      </p:sp>
      <p:sp>
        <p:nvSpPr>
          <p:cNvPr id="15" name="TextBox 14"/>
          <p:cNvSpPr txBox="1"/>
          <p:nvPr/>
        </p:nvSpPr>
        <p:spPr>
          <a:xfrm>
            <a:off x="4572000" y="-34286"/>
            <a:ext cx="1800200" cy="2185214"/>
          </a:xfrm>
          <a:prstGeom prst="rect">
            <a:avLst/>
          </a:prstGeom>
          <a:noFill/>
        </p:spPr>
        <p:txBody>
          <a:bodyPr wrap="square" rtlCol="0">
            <a:spAutoFit/>
          </a:bodyPr>
          <a:lstStyle/>
          <a:p>
            <a:r>
              <a:rPr lang="pl-PL" sz="1400" b="1" dirty="0"/>
              <a:t>Lokalizacja</a:t>
            </a:r>
            <a:r>
              <a:rPr lang="nl-BE" sz="1400" b="1" dirty="0"/>
              <a:t>:</a:t>
            </a:r>
          </a:p>
          <a:p>
            <a:endParaRPr lang="nl-BE" sz="1400" b="1" dirty="0"/>
          </a:p>
          <a:p>
            <a:r>
              <a:rPr lang="nl-BE" sz="1400" b="1" dirty="0"/>
              <a:t>Materia</a:t>
            </a:r>
            <a:r>
              <a:rPr lang="pl-PL" sz="1400" b="1" dirty="0"/>
              <a:t>ł</a:t>
            </a:r>
            <a:r>
              <a:rPr lang="nl-BE" sz="1400" b="1" dirty="0"/>
              <a:t>:</a:t>
            </a:r>
          </a:p>
          <a:p>
            <a:r>
              <a:rPr lang="pl-PL" sz="1200" dirty="0"/>
              <a:t>Stal nierdzewna </a:t>
            </a:r>
            <a:r>
              <a:rPr lang="nl-BE" sz="1200" dirty="0"/>
              <a:t>316L</a:t>
            </a:r>
          </a:p>
          <a:p>
            <a:r>
              <a:rPr lang="pl-PL" sz="1400" b="1" dirty="0"/>
              <a:t>Wymiary:</a:t>
            </a:r>
            <a:endParaRPr lang="nl-BE" sz="1400" b="1" dirty="0"/>
          </a:p>
          <a:p>
            <a:r>
              <a:rPr lang="en-US" sz="1200" dirty="0"/>
              <a:t>71 cm x 41 cm x 41 cm</a:t>
            </a:r>
            <a:endParaRPr lang="nl-BE" sz="1200" b="1" dirty="0"/>
          </a:p>
          <a:p>
            <a:r>
              <a:rPr lang="nl-BE" sz="1400" b="1" dirty="0"/>
              <a:t>W</a:t>
            </a:r>
            <a:r>
              <a:rPr lang="pl-PL" sz="1400" b="1" dirty="0"/>
              <a:t>aga</a:t>
            </a:r>
            <a:r>
              <a:rPr lang="nl-BE" sz="1400" b="1" dirty="0"/>
              <a:t>:</a:t>
            </a:r>
          </a:p>
          <a:p>
            <a:endParaRPr lang="nl-BE" sz="1400" b="1" dirty="0"/>
          </a:p>
          <a:p>
            <a:r>
              <a:rPr lang="pl-PL" sz="1400" b="1" dirty="0"/>
              <a:t>Rok budowy</a:t>
            </a:r>
            <a:r>
              <a:rPr lang="nl-BE" sz="1400" b="1" dirty="0"/>
              <a:t>:</a:t>
            </a:r>
          </a:p>
          <a:p>
            <a:endParaRPr lang="nl-BE" sz="1400" b="1" dirty="0"/>
          </a:p>
        </p:txBody>
      </p:sp>
      <p:sp>
        <p:nvSpPr>
          <p:cNvPr id="13" name="Slide Number Placeholder 12"/>
          <p:cNvSpPr>
            <a:spLocks noGrp="1"/>
          </p:cNvSpPr>
          <p:nvPr>
            <p:ph type="sldNum" sz="quarter" idx="12"/>
          </p:nvPr>
        </p:nvSpPr>
        <p:spPr/>
        <p:txBody>
          <a:bodyPr/>
          <a:lstStyle/>
          <a:p>
            <a:fld id="{387D9DEA-C109-4EC7-BDCC-42D7A05A445D}" type="slidenum">
              <a:rPr lang="fr-FR" smtClean="0"/>
              <a:t>17</a:t>
            </a:fld>
            <a:endParaRPr lang="fr-F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978" b="16273"/>
          <a:stretch/>
        </p:blipFill>
        <p:spPr bwMode="auto">
          <a:xfrm>
            <a:off x="-248" y="0"/>
            <a:ext cx="4484191" cy="472983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04892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107504" y="4725144"/>
            <a:ext cx="8784976" cy="566738"/>
          </a:xfrm>
        </p:spPr>
        <p:txBody>
          <a:bodyPr/>
          <a:lstStyle/>
          <a:p>
            <a:r>
              <a:rPr lang="fr-FR" dirty="0"/>
              <a:t>David </a:t>
            </a:r>
            <a:r>
              <a:rPr lang="fr-FR" dirty="0" err="1"/>
              <a:t>Černý</a:t>
            </a:r>
            <a:r>
              <a:rPr lang="fr-FR" dirty="0"/>
              <a:t>: </a:t>
            </a:r>
            <a:r>
              <a:rPr lang="fr-FR" dirty="0" err="1"/>
              <a:t>Metamorphosis</a:t>
            </a:r>
            <a:r>
              <a:rPr lang="fr-FR" dirty="0"/>
              <a:t> </a:t>
            </a:r>
            <a:r>
              <a:rPr lang="fr-FR" baseline="30000" dirty="0"/>
              <a:t>24</a:t>
            </a:r>
          </a:p>
        </p:txBody>
      </p:sp>
      <p:sp>
        <p:nvSpPr>
          <p:cNvPr id="9" name="Text Placeholder 8"/>
          <p:cNvSpPr>
            <a:spLocks noGrp="1"/>
          </p:cNvSpPr>
          <p:nvPr>
            <p:ph type="body" sz="half" idx="2"/>
          </p:nvPr>
        </p:nvSpPr>
        <p:spPr>
          <a:xfrm>
            <a:off x="107504" y="5229200"/>
            <a:ext cx="8784976" cy="1374030"/>
          </a:xfrm>
        </p:spPr>
        <p:txBody>
          <a:bodyPr>
            <a:noAutofit/>
          </a:bodyPr>
          <a:lstStyle/>
          <a:p>
            <a:r>
              <a:rPr lang="pl-PL" dirty="0"/>
              <a:t>Konstrukcja składa się z siedmiu oddzielnych warstw, które obracają się w sposób przerywany, tnąc kształty rzeźby. Autorskie oprogramowanie steruje silnikami umieszczonymi w konstrukcji, które tworzą choreografię sekwencji obrotu. Każdy silnik jest wyposażony w przełącznik sprzężenia zwrotnego tak, że komputer wie, gdzie każda część rzeźby  znajduje się w danej chwili, co pozwala na ruch w losowej sekwencji. Ruch ten jest sterowany przez Internet przez samego Davida i stanowi kontynuację jego pracy, która zawiera elementy inżynierii materiałowej i komputeryzacji jako integralnej części całego projektu. Podgląd na żywo rzeźby w ruchu można oglądać online w www.metalmorphosis.tv</a:t>
            </a:r>
          </a:p>
        </p:txBody>
      </p:sp>
      <p:sp>
        <p:nvSpPr>
          <p:cNvPr id="5" name="Espace réservé du numéro de diapositive 4"/>
          <p:cNvSpPr>
            <a:spLocks noGrp="1"/>
          </p:cNvSpPr>
          <p:nvPr>
            <p:ph type="sldNum" sz="quarter" idx="12"/>
          </p:nvPr>
        </p:nvSpPr>
        <p:spPr/>
        <p:txBody>
          <a:bodyPr/>
          <a:lstStyle/>
          <a:p>
            <a:fld id="{387D9DEA-C109-4EC7-BDCC-42D7A05A445D}" type="slidenum">
              <a:rPr lang="fr-FR" smtClean="0"/>
              <a:pPr/>
              <a:t>18</a:t>
            </a:fld>
            <a:endParaRPr lang="fr-FR"/>
          </a:p>
        </p:txBody>
      </p:sp>
      <p:pic>
        <p:nvPicPr>
          <p:cNvPr id="1026" name="Picture 2" descr="http://twistedsifter.files.wordpress.com/2011/10/metalmorphosis-david-cerny-stainless-steel-head-sculpture-north-carolina-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227911" cy="46709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6"/>
          <p:cNvSpPr txBox="1"/>
          <p:nvPr/>
        </p:nvSpPr>
        <p:spPr>
          <a:xfrm>
            <a:off x="6372200" y="0"/>
            <a:ext cx="2520280" cy="2185214"/>
          </a:xfrm>
          <a:prstGeom prst="rect">
            <a:avLst/>
          </a:prstGeom>
          <a:noFill/>
        </p:spPr>
        <p:txBody>
          <a:bodyPr wrap="square" rtlCol="0">
            <a:spAutoFit/>
          </a:bodyPr>
          <a:lstStyle/>
          <a:p>
            <a:r>
              <a:rPr lang="pl-PL" sz="1400" b="1" dirty="0"/>
              <a:t>Lokalizacja</a:t>
            </a:r>
            <a:r>
              <a:rPr lang="nl-BE" sz="1400" b="1" dirty="0"/>
              <a:t>: </a:t>
            </a:r>
            <a:r>
              <a:rPr lang="nl-BE" sz="1200" dirty="0"/>
              <a:t>Charlotte, NC, USA</a:t>
            </a:r>
          </a:p>
          <a:p>
            <a:endParaRPr lang="pl-PL" sz="1400" b="1" dirty="0"/>
          </a:p>
          <a:p>
            <a:r>
              <a:rPr lang="nl-BE" sz="1400" b="1" dirty="0"/>
              <a:t>Materia</a:t>
            </a:r>
            <a:r>
              <a:rPr lang="pl-PL" sz="1400" b="1" dirty="0"/>
              <a:t>ł:</a:t>
            </a:r>
            <a:r>
              <a:rPr lang="nl-BE" sz="1400" b="1" dirty="0"/>
              <a:t> </a:t>
            </a:r>
            <a:r>
              <a:rPr lang="pl-PL" sz="1200" dirty="0"/>
              <a:t>Stal nierdzewna</a:t>
            </a:r>
            <a:r>
              <a:rPr lang="en-US" sz="1200" dirty="0"/>
              <a:t> </a:t>
            </a:r>
          </a:p>
          <a:p>
            <a:endParaRPr lang="pl-PL" sz="1400" b="1" dirty="0"/>
          </a:p>
          <a:p>
            <a:r>
              <a:rPr lang="pl-PL" sz="1400" b="1" dirty="0"/>
              <a:t>Wymiary</a:t>
            </a:r>
            <a:r>
              <a:rPr lang="nl-BE" sz="1400" b="1" dirty="0"/>
              <a:t>: </a:t>
            </a:r>
            <a:r>
              <a:rPr lang="pl-PL" sz="1200" dirty="0"/>
              <a:t>Wysokość</a:t>
            </a:r>
            <a:r>
              <a:rPr lang="en-US" sz="1200" dirty="0"/>
              <a:t>  8</a:t>
            </a:r>
            <a:r>
              <a:rPr lang="pl-PL" sz="1200" dirty="0"/>
              <a:t> </a:t>
            </a:r>
            <a:r>
              <a:rPr lang="en-US" sz="1200" dirty="0"/>
              <a:t>m</a:t>
            </a:r>
            <a:endParaRPr lang="nl-BE" sz="1200" b="1" dirty="0"/>
          </a:p>
          <a:p>
            <a:endParaRPr lang="pl-PL" sz="1400" b="1" dirty="0"/>
          </a:p>
          <a:p>
            <a:r>
              <a:rPr lang="pl-PL" sz="1400" b="1" dirty="0"/>
              <a:t>Waga</a:t>
            </a:r>
            <a:r>
              <a:rPr lang="nl-BE" sz="1400" b="1" dirty="0"/>
              <a:t>: </a:t>
            </a:r>
            <a:r>
              <a:rPr lang="pl-PL" sz="1200" dirty="0"/>
              <a:t>Zużyto </a:t>
            </a:r>
            <a:r>
              <a:rPr lang="nl-BE" sz="1200" dirty="0"/>
              <a:t>14</a:t>
            </a:r>
            <a:r>
              <a:rPr lang="pl-PL" sz="1200" dirty="0"/>
              <a:t> ton</a:t>
            </a:r>
            <a:r>
              <a:rPr lang="nl-BE" sz="1200" dirty="0"/>
              <a:t> </a:t>
            </a:r>
            <a:r>
              <a:rPr lang="pl-PL" sz="1200" dirty="0"/>
              <a:t>stali nierdzewnej</a:t>
            </a:r>
          </a:p>
          <a:p>
            <a:endParaRPr lang="nl-BE" sz="1200" dirty="0"/>
          </a:p>
          <a:p>
            <a:r>
              <a:rPr lang="pl-PL" sz="1400" b="1" dirty="0"/>
              <a:t>Rok budowy</a:t>
            </a:r>
            <a:r>
              <a:rPr lang="nl-BE" sz="1400" b="1" dirty="0"/>
              <a:t>: </a:t>
            </a:r>
            <a:r>
              <a:rPr lang="nl-BE" sz="1200" dirty="0"/>
              <a:t>2011</a:t>
            </a:r>
          </a:p>
        </p:txBody>
      </p:sp>
    </p:spTree>
    <p:extLst>
      <p:ext uri="{BB962C8B-B14F-4D97-AF65-F5344CB8AC3E}">
        <p14:creationId xmlns:p14="http://schemas.microsoft.com/office/powerpoint/2010/main" val="3615374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68" y="4584660"/>
            <a:ext cx="7200000" cy="576064"/>
          </a:xfrm>
        </p:spPr>
        <p:txBody>
          <a:bodyPr>
            <a:normAutofit/>
          </a:bodyPr>
          <a:lstStyle/>
          <a:p>
            <a:r>
              <a:rPr lang="pl-PL" dirty="0"/>
              <a:t>Linda Bakke: Wielki łoś (T</a:t>
            </a:r>
            <a:r>
              <a:rPr lang="fr-FR" dirty="0" err="1"/>
              <a:t>he</a:t>
            </a:r>
            <a:r>
              <a:rPr lang="fr-FR" dirty="0"/>
              <a:t> Big Elk) </a:t>
            </a:r>
            <a:r>
              <a:rPr lang="fr-FR" baseline="30000" dirty="0"/>
              <a:t>25</a:t>
            </a:r>
          </a:p>
        </p:txBody>
      </p:sp>
      <p:sp>
        <p:nvSpPr>
          <p:cNvPr id="4" name="TextBox 3"/>
          <p:cNvSpPr txBox="1"/>
          <p:nvPr/>
        </p:nvSpPr>
        <p:spPr>
          <a:xfrm>
            <a:off x="-5012" y="5255145"/>
            <a:ext cx="8825483" cy="1600438"/>
          </a:xfrm>
          <a:prstGeom prst="rect">
            <a:avLst/>
          </a:prstGeom>
          <a:noFill/>
        </p:spPr>
        <p:txBody>
          <a:bodyPr wrap="square" rtlCol="0">
            <a:spAutoFit/>
          </a:bodyPr>
          <a:lstStyle/>
          <a:p>
            <a:r>
              <a:rPr lang="pl-PL" sz="1400" dirty="0"/>
              <a:t>Rzeźba wielkiego łosia została zaprojektowana przez norweską artystkę Lindę Bakke. Instalacja stanęła w rejonie Bjøråa w gminie Stor-Elvdal mniej więcej w połowie drogi między Oslo a Trondheim w Norwegii. Konstrukcja, która sama w sobie tworzy piękny punkt widokowy, ma też za zadanie przyciągnięcie uwagi kierowców oraz zachęcenie ich do tego, aby się zatrzymali i odpoczęli. Ma to zwiększyć bezpieczeństwo na drodze. Rzeźba wielkiego łosia, która zwraca wagę na ten gatunek zwierząt, stała się regionalnym symbolem </a:t>
            </a:r>
            <a:endParaRPr lang="en-GB" sz="1400" dirty="0"/>
          </a:p>
          <a:p>
            <a:r>
              <a:rPr lang="pl-PL" sz="1400" dirty="0"/>
              <a:t>Budowa rzeźby pochłonęła 2 mln NOK (207 tys. euro), które pochodziły z funduszu  Sparebanken Hedmark. </a:t>
            </a:r>
            <a:endParaRPr lang="en-GB" sz="1400" dirty="0"/>
          </a:p>
          <a:p>
            <a:r>
              <a:rPr lang="en-US" sz="1400" dirty="0">
                <a:hlinkClick r:id="rId2"/>
              </a:rPr>
              <a:t>http://lindabakke.webs.com/sculptureskulptur.htm</a:t>
            </a:r>
            <a:r>
              <a:rPr lang="en-US" sz="1400" dirty="0"/>
              <a:t> </a:t>
            </a:r>
          </a:p>
        </p:txBody>
      </p:sp>
      <p:sp>
        <p:nvSpPr>
          <p:cNvPr id="7" name="TextBox 6"/>
          <p:cNvSpPr txBox="1"/>
          <p:nvPr/>
        </p:nvSpPr>
        <p:spPr>
          <a:xfrm>
            <a:off x="7347772" y="116632"/>
            <a:ext cx="1743220" cy="3108543"/>
          </a:xfrm>
          <a:prstGeom prst="rect">
            <a:avLst/>
          </a:prstGeom>
          <a:noFill/>
        </p:spPr>
        <p:txBody>
          <a:bodyPr wrap="square" rtlCol="0">
            <a:spAutoFit/>
          </a:bodyPr>
          <a:lstStyle/>
          <a:p>
            <a:r>
              <a:rPr lang="pl-PL" sz="1400" b="1" dirty="0"/>
              <a:t>Lokalizacja</a:t>
            </a:r>
            <a:r>
              <a:rPr lang="pl-PL" sz="1400" dirty="0"/>
              <a:t>:</a:t>
            </a:r>
            <a:endParaRPr lang="en-GB" sz="1400" dirty="0"/>
          </a:p>
          <a:p>
            <a:r>
              <a:rPr lang="pl-PL" sz="1400" dirty="0"/>
              <a:t>W połowie drogi między Oslo a Trondheim w Norwegii. </a:t>
            </a:r>
            <a:endParaRPr lang="en-GB" sz="1400" dirty="0"/>
          </a:p>
          <a:p>
            <a:r>
              <a:rPr lang="pl-PL" sz="1400" b="1" dirty="0"/>
              <a:t>Materiał</a:t>
            </a:r>
            <a:r>
              <a:rPr lang="pl-PL" sz="1400" dirty="0"/>
              <a:t>: </a:t>
            </a:r>
            <a:endParaRPr lang="en-GB" sz="1400" dirty="0"/>
          </a:p>
          <a:p>
            <a:r>
              <a:rPr lang="pl-PL" sz="1400" dirty="0"/>
              <a:t>Polerowana stal nierdzewna 316</a:t>
            </a:r>
            <a:endParaRPr lang="en-GB" sz="1400" dirty="0"/>
          </a:p>
          <a:p>
            <a:r>
              <a:rPr lang="pl-PL" sz="1400" b="1" dirty="0"/>
              <a:t>Wymiary</a:t>
            </a:r>
            <a:r>
              <a:rPr lang="pl-PL" sz="1400" dirty="0"/>
              <a:t>:</a:t>
            </a:r>
            <a:endParaRPr lang="en-GB" sz="1400" dirty="0"/>
          </a:p>
          <a:p>
            <a:r>
              <a:rPr lang="pl-PL" sz="1400" dirty="0"/>
              <a:t>Wysokość: 10,3 m</a:t>
            </a:r>
            <a:endParaRPr lang="en-GB" sz="1400" dirty="0"/>
          </a:p>
          <a:p>
            <a:r>
              <a:rPr lang="pl-PL" sz="1400" dirty="0"/>
              <a:t>Długość: 11,5 m</a:t>
            </a:r>
            <a:endParaRPr lang="en-GB" sz="1400" dirty="0"/>
          </a:p>
          <a:p>
            <a:r>
              <a:rPr lang="pl-PL" sz="1400" dirty="0"/>
              <a:t>Waga:</a:t>
            </a:r>
            <a:endParaRPr lang="en-GB" sz="1400" dirty="0"/>
          </a:p>
          <a:p>
            <a:r>
              <a:rPr lang="pl-PL" sz="1400" b="1" dirty="0"/>
              <a:t>Data powstania</a:t>
            </a:r>
            <a:r>
              <a:rPr lang="pl-PL" sz="1400" dirty="0"/>
              <a:t>: 2015</a:t>
            </a:r>
            <a:endParaRPr lang="nl-BE" sz="1400" b="1" dirty="0"/>
          </a:p>
        </p:txBody>
      </p:sp>
      <p:sp>
        <p:nvSpPr>
          <p:cNvPr id="6" name="Slide Number Placeholder 5"/>
          <p:cNvSpPr>
            <a:spLocks noGrp="1"/>
          </p:cNvSpPr>
          <p:nvPr>
            <p:ph type="sldNum" sz="quarter" idx="12"/>
          </p:nvPr>
        </p:nvSpPr>
        <p:spPr/>
        <p:txBody>
          <a:bodyPr/>
          <a:lstStyle/>
          <a:p>
            <a:fld id="{387D9DEA-C109-4EC7-BDCC-42D7A05A445D}" type="slidenum">
              <a:rPr lang="fr-FR" smtClean="0"/>
              <a:t>19</a:t>
            </a:fld>
            <a:endParaRPr lang="fr-F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9" y="0"/>
            <a:ext cx="7353122" cy="4598619"/>
          </a:xfrm>
          <a:prstGeom prst="rect">
            <a:avLst/>
          </a:prstGeom>
          <a:ln>
            <a:solidFill>
              <a:schemeClr val="tx1"/>
            </a:solidFill>
          </a:ln>
        </p:spPr>
      </p:pic>
      <p:sp>
        <p:nvSpPr>
          <p:cNvPr id="8" name="Rectangle 7"/>
          <p:cNvSpPr/>
          <p:nvPr/>
        </p:nvSpPr>
        <p:spPr>
          <a:xfrm rot="2061931">
            <a:off x="7460005" y="3638397"/>
            <a:ext cx="1387760" cy="6445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solidFill>
                  <a:srgbClr val="FF0000"/>
                </a:solidFill>
              </a:rPr>
              <a:t>NOWOŚĆ</a:t>
            </a:r>
            <a:r>
              <a:rPr lang="fr-FR" b="1" dirty="0">
                <a:solidFill>
                  <a:srgbClr val="FF0000"/>
                </a:solidFill>
              </a:rPr>
              <a:t> 2018!</a:t>
            </a:r>
            <a:endParaRPr lang="en-US" b="1" dirty="0">
              <a:solidFill>
                <a:srgbClr val="FF0000"/>
              </a:solidFill>
            </a:endParaRPr>
          </a:p>
        </p:txBody>
      </p:sp>
    </p:spTree>
    <p:extLst>
      <p:ext uri="{BB962C8B-B14F-4D97-AF65-F5344CB8AC3E}">
        <p14:creationId xmlns:p14="http://schemas.microsoft.com/office/powerpoint/2010/main" val="2521684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688" y="5103592"/>
            <a:ext cx="7612024" cy="566738"/>
          </a:xfrm>
        </p:spPr>
        <p:txBody>
          <a:bodyPr>
            <a:noAutofit/>
          </a:bodyPr>
          <a:lstStyle/>
          <a:p>
            <a:r>
              <a:rPr lang="fr-FR" dirty="0"/>
              <a:t>Andy Scott: The Kelpies </a:t>
            </a:r>
            <a:r>
              <a:rPr lang="fr-FR" baseline="30000" dirty="0"/>
              <a:t>1,2</a:t>
            </a:r>
            <a:r>
              <a:rPr lang="pl-PL" dirty="0"/>
              <a:t> </a:t>
            </a:r>
            <a:r>
              <a:rPr lang="pl-PL" sz="1400" b="0" i="1" dirty="0"/>
              <a:t>(w folklorze szkockim wodne duchy przybierające postać konia)</a:t>
            </a:r>
            <a:endParaRPr lang="fr-FR" sz="1400" b="0" i="1" dirty="0"/>
          </a:p>
        </p:txBody>
      </p:sp>
      <p:pic>
        <p:nvPicPr>
          <p:cNvPr id="102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434" y="0"/>
            <a:ext cx="7200000" cy="508526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2434" y="5589240"/>
            <a:ext cx="7200000" cy="954107"/>
          </a:xfrm>
          <a:prstGeom prst="rect">
            <a:avLst/>
          </a:prstGeom>
          <a:noFill/>
        </p:spPr>
        <p:txBody>
          <a:bodyPr wrap="square" rtlCol="0">
            <a:spAutoFit/>
          </a:bodyPr>
          <a:lstStyle/>
          <a:p>
            <a:r>
              <a:rPr lang="pl-PL" sz="1400" dirty="0"/>
              <a:t>Andy Scott: "Punktem wyjścia dla artystycznego opracowania tej konstrukcji była koncepcja mitycznych wodnych koni. Zaczerpnąłem ten pomysł i przeniosłem go w kierunku bardziej współczesnej reprezentacji koni, przechodząc od wszelkich odniesień mitologicznych w kierunku społeczno-historycznym. Pomnik ma na celu uczczenie roli konia w przemyśle i rolnictwie."</a:t>
            </a:r>
            <a:endParaRPr lang="en-GB" sz="1400" dirty="0"/>
          </a:p>
        </p:txBody>
      </p:sp>
      <p:sp>
        <p:nvSpPr>
          <p:cNvPr id="6" name="TextBox 5"/>
          <p:cNvSpPr txBox="1"/>
          <p:nvPr/>
        </p:nvSpPr>
        <p:spPr>
          <a:xfrm>
            <a:off x="7197566" y="0"/>
            <a:ext cx="1622906" cy="2646878"/>
          </a:xfrm>
          <a:prstGeom prst="rect">
            <a:avLst/>
          </a:prstGeom>
          <a:noFill/>
        </p:spPr>
        <p:txBody>
          <a:bodyPr wrap="square" rtlCol="0">
            <a:spAutoFit/>
          </a:bodyPr>
          <a:lstStyle/>
          <a:p>
            <a:r>
              <a:rPr lang="pl-PL" sz="1400" b="1" dirty="0"/>
              <a:t>Lokalizacja</a:t>
            </a:r>
            <a:r>
              <a:rPr lang="nl-BE" sz="1400" b="1" dirty="0"/>
              <a:t>:</a:t>
            </a:r>
          </a:p>
          <a:p>
            <a:r>
              <a:rPr lang="nl-BE" sz="1200" dirty="0"/>
              <a:t>Falkirk, </a:t>
            </a:r>
            <a:r>
              <a:rPr lang="pl-PL" sz="1200" dirty="0"/>
              <a:t>Szkocja</a:t>
            </a:r>
            <a:endParaRPr lang="nl-BE" sz="1200" dirty="0"/>
          </a:p>
          <a:p>
            <a:r>
              <a:rPr lang="nl-BE" sz="1400" b="1" dirty="0"/>
              <a:t>Materia</a:t>
            </a:r>
            <a:r>
              <a:rPr lang="pl-PL" sz="1400" b="1" dirty="0"/>
              <a:t>ł</a:t>
            </a:r>
            <a:r>
              <a:rPr lang="nl-BE" sz="1400" b="1" dirty="0"/>
              <a:t>:</a:t>
            </a:r>
          </a:p>
          <a:p>
            <a:r>
              <a:rPr lang="pl-PL" sz="1200" dirty="0"/>
              <a:t>Stal konstrukcyjna z okładziną ze stali nierdzewnej typu </a:t>
            </a:r>
            <a:r>
              <a:rPr lang="en-US" sz="1200" dirty="0"/>
              <a:t>316L (S31603) </a:t>
            </a:r>
            <a:endParaRPr lang="nl-BE" sz="1200" dirty="0"/>
          </a:p>
          <a:p>
            <a:r>
              <a:rPr lang="pl-PL" sz="1400" b="1" dirty="0"/>
              <a:t>Wymiary</a:t>
            </a:r>
            <a:r>
              <a:rPr lang="nl-BE" sz="1400" b="1" dirty="0"/>
              <a:t>:</a:t>
            </a:r>
          </a:p>
          <a:p>
            <a:r>
              <a:rPr lang="nl-BE" sz="1200" dirty="0"/>
              <a:t>30 metr</a:t>
            </a:r>
            <a:r>
              <a:rPr lang="pl-PL" sz="1200" dirty="0"/>
              <a:t>ów wysokości</a:t>
            </a:r>
          </a:p>
          <a:p>
            <a:r>
              <a:rPr lang="pl-PL" sz="1400" b="1" dirty="0"/>
              <a:t>Waga</a:t>
            </a:r>
            <a:r>
              <a:rPr lang="nl-BE" sz="1400" b="1" dirty="0"/>
              <a:t>:</a:t>
            </a:r>
          </a:p>
          <a:p>
            <a:r>
              <a:rPr lang="nl-BE" sz="1200" dirty="0"/>
              <a:t>300 ton</a:t>
            </a:r>
            <a:r>
              <a:rPr lang="pl-PL" sz="1200" dirty="0"/>
              <a:t> każdy</a:t>
            </a:r>
            <a:endParaRPr lang="nl-BE" sz="1200" dirty="0"/>
          </a:p>
          <a:p>
            <a:r>
              <a:rPr lang="pl-PL" sz="1400" b="1" dirty="0"/>
              <a:t>Rok budowy</a:t>
            </a:r>
            <a:r>
              <a:rPr lang="nl-BE" sz="1400" b="1" dirty="0"/>
              <a:t>:</a:t>
            </a:r>
          </a:p>
          <a:p>
            <a:r>
              <a:rPr lang="nl-BE" sz="1200" dirty="0"/>
              <a:t>2013</a:t>
            </a:r>
          </a:p>
        </p:txBody>
      </p:sp>
      <p:sp>
        <p:nvSpPr>
          <p:cNvPr id="7" name="Slide Number Placeholder 6"/>
          <p:cNvSpPr>
            <a:spLocks noGrp="1"/>
          </p:cNvSpPr>
          <p:nvPr>
            <p:ph type="sldNum" sz="quarter" idx="12"/>
          </p:nvPr>
        </p:nvSpPr>
        <p:spPr/>
        <p:txBody>
          <a:bodyPr/>
          <a:lstStyle/>
          <a:p>
            <a:fld id="{387D9DEA-C109-4EC7-BDCC-42D7A05A445D}" type="slidenum">
              <a:rPr lang="fr-FR" smtClean="0"/>
              <a:t>2</a:t>
            </a:fld>
            <a:endParaRPr lang="fr-FR"/>
          </a:p>
        </p:txBody>
      </p:sp>
    </p:spTree>
    <p:extLst>
      <p:ext uri="{BB962C8B-B14F-4D97-AF65-F5344CB8AC3E}">
        <p14:creationId xmlns:p14="http://schemas.microsoft.com/office/powerpoint/2010/main" val="3921491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2" y="4581128"/>
            <a:ext cx="5486400" cy="566738"/>
          </a:xfrm>
        </p:spPr>
        <p:txBody>
          <a:bodyPr/>
          <a:lstStyle/>
          <a:p>
            <a:r>
              <a:rPr lang="fr-FR" dirty="0"/>
              <a:t>Chen </a:t>
            </a:r>
            <a:r>
              <a:rPr lang="fr-FR" dirty="0" err="1"/>
              <a:t>Zhen</a:t>
            </a:r>
            <a:r>
              <a:rPr lang="fr-FR" dirty="0"/>
              <a:t>: La danse de la fontaine émergente </a:t>
            </a:r>
            <a:r>
              <a:rPr lang="fr-FR" baseline="30000" dirty="0"/>
              <a:t>26</a:t>
            </a:r>
          </a:p>
        </p:txBody>
      </p:sp>
      <p:sp>
        <p:nvSpPr>
          <p:cNvPr id="6" name="Text Placeholder 5"/>
          <p:cNvSpPr>
            <a:spLocks noGrp="1"/>
          </p:cNvSpPr>
          <p:nvPr>
            <p:ph type="body" sz="half" idx="2"/>
          </p:nvPr>
        </p:nvSpPr>
        <p:spPr>
          <a:xfrm>
            <a:off x="-18662" y="5085184"/>
            <a:ext cx="8839134" cy="1620940"/>
          </a:xfrm>
        </p:spPr>
        <p:txBody>
          <a:bodyPr>
            <a:noAutofit/>
          </a:bodyPr>
          <a:lstStyle/>
          <a:p>
            <a:r>
              <a:rPr lang="pl-PL" sz="1200" dirty="0"/>
              <a:t>Zaprojektowana przez francusko-chińskiego artystę fontanna przypomina smoka wijącego się wokół placu, raz wynurzając się, raz zanurzając pod powierzchnią. Przezroczysta skóra smoka pozwala zobaczyć płynącą wewnątrz niego wodę.</a:t>
            </a:r>
            <a:r>
              <a:rPr lang="en-GB" sz="1200" dirty="0"/>
              <a:t> </a:t>
            </a:r>
            <a:r>
              <a:rPr lang="pl-PL" sz="1200" dirty="0"/>
              <a:t>Fontanna podzielona jest na trzy części. Pierwsza z nich przypomina umiejscowioną na ścianie płaskorzeźbę, z której wydobywa się smok, aby za chwilę zanurzyć się pod ziemią. Kolejne dwie części są przezroczyste i przypominają wyginającego się w łuk smoka, który pojawia się i znika pod powierzchnią. Wewnątrz konstrukcji płynie woda, która w nocy jest dodatkowo podświetlana. Budowę fontanny zleciły władze Paryża w 1999 r. Została ona uruchomiona 6 lutego 2008 r. Mimo że twórca konstrukcji umarł w 2000 r., to zostawił po sobie szkice pozwalające na dokończenie projektu. Zadania tego podjęła się Xu Min, żona oraz współpracowniczka artysty. Całe przedsięwzięcie pochłonęło 1,2 mln euro i zostało sfinansowane z budżetu Paryża oraz francuskiego Ministerstwa Kultury. Źródła: Wikipedia oraz </a:t>
            </a:r>
            <a:r>
              <a:rPr lang="fr-FR" sz="1200" dirty="0">
                <a:hlinkClick r:id="rId2"/>
              </a:rPr>
              <a:t>https://www.parisladouce.com/2013/03/paris-la-danse-de-la-fontaine-emergente.html</a:t>
            </a:r>
            <a:r>
              <a:rPr lang="fr-FR" sz="1200" dirty="0"/>
              <a:t> </a:t>
            </a:r>
            <a:endParaRPr lang="en-US" sz="1200" dirty="0"/>
          </a:p>
          <a:p>
            <a:br>
              <a:rPr lang="en-US" sz="1200" dirty="0"/>
            </a:br>
            <a:br>
              <a:rPr lang="en-US" sz="1200" dirty="0"/>
            </a:br>
            <a:endParaRPr lang="en-US" sz="1200" dirty="0"/>
          </a:p>
        </p:txBody>
      </p:sp>
      <p:sp>
        <p:nvSpPr>
          <p:cNvPr id="4" name="AutoShape 2" descr="http://www.gahr-metalart.com/images/metal_wall_art/wall_sculptures_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TextBox 7"/>
          <p:cNvSpPr txBox="1"/>
          <p:nvPr/>
        </p:nvSpPr>
        <p:spPr>
          <a:xfrm>
            <a:off x="7197566" y="0"/>
            <a:ext cx="1622906" cy="2246769"/>
          </a:xfrm>
          <a:prstGeom prst="rect">
            <a:avLst/>
          </a:prstGeom>
          <a:noFill/>
        </p:spPr>
        <p:txBody>
          <a:bodyPr wrap="square" rtlCol="0">
            <a:spAutoFit/>
          </a:bodyPr>
          <a:lstStyle/>
          <a:p>
            <a:r>
              <a:rPr lang="pl-PL" sz="1400" b="1" dirty="0"/>
              <a:t>Lokalizacja</a:t>
            </a:r>
            <a:r>
              <a:rPr lang="pl-PL" sz="1400" dirty="0"/>
              <a:t>: Paryż, Plac Augusty Holmes</a:t>
            </a:r>
            <a:endParaRPr lang="en-GB" sz="1400" dirty="0"/>
          </a:p>
          <a:p>
            <a:r>
              <a:rPr lang="pl-PL" sz="1400" b="1" dirty="0"/>
              <a:t>Materiał</a:t>
            </a:r>
            <a:r>
              <a:rPr lang="pl-PL" sz="1400" dirty="0"/>
              <a:t>: </a:t>
            </a:r>
            <a:endParaRPr lang="en-GB" sz="1400" dirty="0"/>
          </a:p>
          <a:p>
            <a:r>
              <a:rPr lang="pl-PL" sz="1400" dirty="0"/>
              <a:t>Stal nierdzewna, szkło i plastik </a:t>
            </a:r>
            <a:endParaRPr lang="en-GB" sz="1400" dirty="0"/>
          </a:p>
          <a:p>
            <a:r>
              <a:rPr lang="pl-PL" sz="1400" b="1" dirty="0"/>
              <a:t>Wymiary</a:t>
            </a:r>
            <a:r>
              <a:rPr lang="pl-PL" sz="1400" dirty="0"/>
              <a:t>:</a:t>
            </a:r>
            <a:endParaRPr lang="en-GB" sz="1400" dirty="0"/>
          </a:p>
          <a:p>
            <a:r>
              <a:rPr lang="pl-PL" sz="1400" b="1" dirty="0"/>
              <a:t>Waga</a:t>
            </a:r>
            <a:r>
              <a:rPr lang="pl-PL" sz="1400" dirty="0"/>
              <a:t>:</a:t>
            </a:r>
            <a:endParaRPr lang="en-GB" sz="1400" dirty="0"/>
          </a:p>
          <a:p>
            <a:r>
              <a:rPr lang="pl-PL" sz="1400" b="1" dirty="0"/>
              <a:t>Data powstania</a:t>
            </a:r>
            <a:r>
              <a:rPr lang="pl-PL" sz="1400" dirty="0"/>
              <a:t>: 2008</a:t>
            </a:r>
            <a:endParaRPr lang="nl-BE" sz="1400" dirty="0"/>
          </a:p>
        </p:txBody>
      </p:sp>
      <p:sp>
        <p:nvSpPr>
          <p:cNvPr id="7" name="Slide Number Placeholder 6"/>
          <p:cNvSpPr>
            <a:spLocks noGrp="1"/>
          </p:cNvSpPr>
          <p:nvPr>
            <p:ph type="sldNum" sz="quarter" idx="12"/>
          </p:nvPr>
        </p:nvSpPr>
        <p:spPr/>
        <p:txBody>
          <a:bodyPr/>
          <a:lstStyle/>
          <a:p>
            <a:fld id="{387D9DEA-C109-4EC7-BDCC-42D7A05A445D}" type="slidenum">
              <a:rPr lang="fr-FR" smtClean="0"/>
              <a:t>20</a:t>
            </a:fld>
            <a:endParaRPr lang="fr-F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37"/>
            <a:ext cx="7056276" cy="4704184"/>
          </a:xfrm>
          <a:prstGeom prst="rect">
            <a:avLst/>
          </a:prstGeom>
          <a:ln>
            <a:solidFill>
              <a:schemeClr val="tx1"/>
            </a:solidFill>
          </a:ln>
        </p:spPr>
      </p:pic>
      <p:sp>
        <p:nvSpPr>
          <p:cNvPr id="10" name="Rectangle 9">
            <a:extLst>
              <a:ext uri="{FF2B5EF4-FFF2-40B4-BE49-F238E27FC236}">
                <a16:creationId xmlns:a16="http://schemas.microsoft.com/office/drawing/2014/main" id="{46C0FD69-A236-4D23-9629-370A216E923F}"/>
              </a:ext>
            </a:extLst>
          </p:cNvPr>
          <p:cNvSpPr/>
          <p:nvPr/>
        </p:nvSpPr>
        <p:spPr>
          <a:xfrm rot="2061931">
            <a:off x="7371925" y="3548403"/>
            <a:ext cx="1387760" cy="6445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solidFill>
                  <a:srgbClr val="FF0000"/>
                </a:solidFill>
              </a:rPr>
              <a:t>NOWOŚĆ</a:t>
            </a:r>
            <a:r>
              <a:rPr lang="fr-FR" b="1" dirty="0">
                <a:solidFill>
                  <a:srgbClr val="FF0000"/>
                </a:solidFill>
              </a:rPr>
              <a:t> 2018!</a:t>
            </a:r>
            <a:endParaRPr lang="en-US" b="1" dirty="0">
              <a:solidFill>
                <a:srgbClr val="FF0000"/>
              </a:solidFill>
            </a:endParaRPr>
          </a:p>
        </p:txBody>
      </p:sp>
    </p:spTree>
    <p:extLst>
      <p:ext uri="{BB962C8B-B14F-4D97-AF65-F5344CB8AC3E}">
        <p14:creationId xmlns:p14="http://schemas.microsoft.com/office/powerpoint/2010/main" val="3440002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387D9DEA-C109-4EC7-BDCC-42D7A05A445D}" type="slidenum">
              <a:rPr lang="fr-FR" smtClean="0"/>
              <a:t>21</a:t>
            </a:fld>
            <a:endParaRPr lang="fr-FR"/>
          </a:p>
        </p:txBody>
      </p:sp>
      <p:sp>
        <p:nvSpPr>
          <p:cNvPr id="8" name="Title 1"/>
          <p:cNvSpPr txBox="1">
            <a:spLocks/>
          </p:cNvSpPr>
          <p:nvPr/>
        </p:nvSpPr>
        <p:spPr>
          <a:xfrm>
            <a:off x="107504" y="4470449"/>
            <a:ext cx="8784976" cy="56673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2000" b="1" dirty="0"/>
              <a:t>Frank Gehry: Złota rybka (The golden fish)</a:t>
            </a:r>
            <a:r>
              <a:rPr lang="fr-FR" sz="2000" b="1" baseline="30000" dirty="0"/>
              <a:t>27</a:t>
            </a:r>
          </a:p>
        </p:txBody>
      </p:sp>
      <p:sp>
        <p:nvSpPr>
          <p:cNvPr id="9" name="Text Placeholder 8"/>
          <p:cNvSpPr txBox="1">
            <a:spLocks/>
          </p:cNvSpPr>
          <p:nvPr/>
        </p:nvSpPr>
        <p:spPr>
          <a:xfrm>
            <a:off x="107504" y="4881513"/>
            <a:ext cx="8784976" cy="197648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pl-PL" sz="1400" dirty="0"/>
              <a:t>El Peix d’Or to rzeźba w kształcie płynącej z otwartymi ustami ryby. Została ona wykonana z materiału przypominającego plecioną siatkę. Jej łuski w kolorze miedzianym (barwiona stal nierdzewna) mienią się w promieniach śródziemnomorskiego słońca. Dzięki temu konstrukcja zmienia wygląd w zależności od pory dnia i warunków atmosferycznych, co podkreśla organiczną formę też potężnej instalacji. </a:t>
            </a:r>
            <a:endParaRPr lang="en-GB" sz="1400" dirty="0"/>
          </a:p>
          <a:p>
            <a:pPr marL="0" indent="0">
              <a:buNone/>
            </a:pPr>
            <a:r>
              <a:rPr lang="pl-PL" sz="1400" dirty="0"/>
              <a:t>Rzeźba Złotej rybki (El Peix d’Or w języku katalońskim) została zbudowana z okazji odbywających się w 1992 r. w Barcelonie Letnich Igrzysk Olimpijskich. Zlokalizowana w porcie konstrukcja służy za kopułę łączącą luksusowy Hotel Arts z nabrzeżem. Ta imponująca instalacja jest jednym z ulubionych przez turystów i mieszkańców Barcelony miejsc w tej okolicy.</a:t>
            </a:r>
            <a:r>
              <a:rPr lang="en-US" sz="1400" dirty="0">
                <a:hlinkClick r:id="rId2"/>
              </a:rPr>
              <a:t>http://www.barcelonaturisme.com/wv3/en/page/1232/peix-fish-frank-gehry.html</a:t>
            </a:r>
            <a:r>
              <a:rPr lang="en-US" sz="1400" dirty="0"/>
              <a:t> </a:t>
            </a:r>
          </a:p>
        </p:txBody>
      </p:sp>
      <p:sp>
        <p:nvSpPr>
          <p:cNvPr id="10" name="TextBox 6"/>
          <p:cNvSpPr txBox="1"/>
          <p:nvPr/>
        </p:nvSpPr>
        <p:spPr>
          <a:xfrm>
            <a:off x="7092280" y="0"/>
            <a:ext cx="1800200" cy="2246769"/>
          </a:xfrm>
          <a:prstGeom prst="rect">
            <a:avLst/>
          </a:prstGeom>
          <a:noFill/>
        </p:spPr>
        <p:txBody>
          <a:bodyPr wrap="square" rtlCol="0">
            <a:spAutoFit/>
          </a:bodyPr>
          <a:lstStyle/>
          <a:p>
            <a:r>
              <a:rPr lang="pl-PL" sz="1400" b="1" dirty="0"/>
              <a:t>Lokalizacja</a:t>
            </a:r>
            <a:r>
              <a:rPr lang="pl-PL" sz="1400" dirty="0"/>
              <a:t>: Barcelona, Hiszpania</a:t>
            </a:r>
            <a:endParaRPr lang="en-GB" sz="1400" dirty="0"/>
          </a:p>
          <a:p>
            <a:r>
              <a:rPr lang="pl-PL" sz="1400" b="1" dirty="0"/>
              <a:t>Materiał</a:t>
            </a:r>
            <a:r>
              <a:rPr lang="pl-PL" sz="1400" dirty="0"/>
              <a:t>: stal nierdzewna</a:t>
            </a:r>
            <a:endParaRPr lang="en-GB" sz="1400" dirty="0"/>
          </a:p>
          <a:p>
            <a:r>
              <a:rPr lang="pl-PL" sz="1400" b="1" dirty="0"/>
              <a:t>Wymiary</a:t>
            </a:r>
            <a:r>
              <a:rPr lang="pl-PL" sz="1400" dirty="0"/>
              <a:t>: 38 m wysokości, 58 m długości</a:t>
            </a:r>
            <a:endParaRPr lang="en-GB" sz="1400" dirty="0"/>
          </a:p>
          <a:p>
            <a:r>
              <a:rPr lang="pl-PL" sz="1400" b="1" dirty="0"/>
              <a:t>Waga</a:t>
            </a:r>
            <a:r>
              <a:rPr lang="pl-PL" sz="1400" dirty="0"/>
              <a:t>: dane niedostępne</a:t>
            </a:r>
            <a:endParaRPr lang="en-GB" sz="1400" dirty="0"/>
          </a:p>
          <a:p>
            <a:r>
              <a:rPr lang="pl-PL" sz="1400" b="1" dirty="0"/>
              <a:t>Data powstania</a:t>
            </a:r>
            <a:r>
              <a:rPr lang="pl-PL" sz="1400" dirty="0"/>
              <a:t>: 1992</a:t>
            </a:r>
            <a:endParaRPr lang="nl-BE" sz="1400" dirty="0"/>
          </a:p>
        </p:txBody>
      </p:sp>
      <p:pic>
        <p:nvPicPr>
          <p:cNvPr id="11" name="Image 10"/>
          <p:cNvPicPr>
            <a:picLocks noChangeAspect="1"/>
          </p:cNvPicPr>
          <p:nvPr/>
        </p:nvPicPr>
        <p:blipFill rotWithShape="1">
          <a:blip r:embed="rId3">
            <a:extLst>
              <a:ext uri="{28A0092B-C50C-407E-A947-70E740481C1C}">
                <a14:useLocalDpi xmlns:a14="http://schemas.microsoft.com/office/drawing/2010/main" val="0"/>
              </a:ext>
            </a:extLst>
          </a:blip>
          <a:srcRect l="7958"/>
          <a:stretch/>
        </p:blipFill>
        <p:spPr>
          <a:xfrm>
            <a:off x="0" y="9520"/>
            <a:ext cx="6948264" cy="4245601"/>
          </a:xfrm>
          <a:prstGeom prst="rect">
            <a:avLst/>
          </a:prstGeom>
          <a:ln>
            <a:solidFill>
              <a:schemeClr val="tx1"/>
            </a:solidFill>
          </a:ln>
        </p:spPr>
      </p:pic>
      <p:sp>
        <p:nvSpPr>
          <p:cNvPr id="12" name="Rectangle 11">
            <a:extLst>
              <a:ext uri="{FF2B5EF4-FFF2-40B4-BE49-F238E27FC236}">
                <a16:creationId xmlns:a16="http://schemas.microsoft.com/office/drawing/2014/main" id="{D9813B53-9092-4EF7-B970-7FF266666224}"/>
              </a:ext>
            </a:extLst>
          </p:cNvPr>
          <p:cNvSpPr/>
          <p:nvPr/>
        </p:nvSpPr>
        <p:spPr>
          <a:xfrm rot="2061931">
            <a:off x="7369091" y="2612299"/>
            <a:ext cx="1387760" cy="6445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solidFill>
                  <a:srgbClr val="FF0000"/>
                </a:solidFill>
              </a:rPr>
              <a:t>NOWOŚĆ</a:t>
            </a:r>
            <a:r>
              <a:rPr lang="fr-FR" b="1" dirty="0">
                <a:solidFill>
                  <a:srgbClr val="FF0000"/>
                </a:solidFill>
              </a:rPr>
              <a:t> 2018!</a:t>
            </a:r>
            <a:endParaRPr lang="en-US" b="1" dirty="0">
              <a:solidFill>
                <a:srgbClr val="FF0000"/>
              </a:solidFill>
            </a:endParaRPr>
          </a:p>
        </p:txBody>
      </p:sp>
    </p:spTree>
    <p:extLst>
      <p:ext uri="{BB962C8B-B14F-4D97-AF65-F5344CB8AC3E}">
        <p14:creationId xmlns:p14="http://schemas.microsoft.com/office/powerpoint/2010/main" val="3094605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387D9DEA-C109-4EC7-BDCC-42D7A05A445D}" type="slidenum">
              <a:rPr lang="fr-FR" smtClean="0"/>
              <a:t>22</a:t>
            </a:fld>
            <a:endParaRPr lang="fr-FR"/>
          </a:p>
        </p:txBody>
      </p:sp>
      <p:sp>
        <p:nvSpPr>
          <p:cNvPr id="8" name="Title 1"/>
          <p:cNvSpPr txBox="1">
            <a:spLocks/>
          </p:cNvSpPr>
          <p:nvPr/>
        </p:nvSpPr>
        <p:spPr>
          <a:xfrm>
            <a:off x="107504" y="4470449"/>
            <a:ext cx="8784976" cy="56673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2000" b="1" dirty="0"/>
              <a:t>Zhan Wang + Atelier Deshaus: Kwitnący pawilon (</a:t>
            </a:r>
            <a:r>
              <a:rPr lang="en-GB" sz="2000" b="1" dirty="0"/>
              <a:t>Blossom Pavilion)</a:t>
            </a:r>
            <a:r>
              <a:rPr lang="fr-FR" sz="2000" b="1" baseline="30000" dirty="0"/>
              <a:t>28</a:t>
            </a:r>
          </a:p>
        </p:txBody>
      </p:sp>
      <p:sp>
        <p:nvSpPr>
          <p:cNvPr id="9" name="Text Placeholder 8"/>
          <p:cNvSpPr txBox="1">
            <a:spLocks/>
          </p:cNvSpPr>
          <p:nvPr/>
        </p:nvSpPr>
        <p:spPr>
          <a:xfrm>
            <a:off x="107504" y="4881513"/>
            <a:ext cx="8784976" cy="197648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pl-PL" sz="1400" dirty="0"/>
              <a:t>Punktem wyjścia do realizacji przedsięwzięcia były rzeźby wykonane przez artystę Zhan Wanga – Rockery Series – nad którymi pracował on od 1995 r. Nowe znaczenie nadał im Atelier Desghaus, który postanowił stworzyć pawilon przypominający skalny ogród. Sześć smukłych, uformowanych na kształt skał, kolumn wspiera stalowy dach, na górze którego rozkwitają kwiaty i inne rośliny. Odbijające światło kolumny sprawiają wrażenie, jakby zostały ustawione w przypadkowych miejscach. Ma to podkreślać charakter instalacji – skalnego ogrodu.</a:t>
            </a:r>
            <a:r>
              <a:rPr lang="en-GB" sz="1400" dirty="0"/>
              <a:t> </a:t>
            </a:r>
            <a:r>
              <a:rPr lang="en-US" sz="1400" dirty="0">
                <a:hlinkClick r:id="rId2"/>
              </a:rPr>
              <a:t>https://www.archdaily.com/792211/blossom-pavilion-atelier-deshaus/5799b693e58ece81bd00004a-blossom-pavilion-atelier-deshaus-photo</a:t>
            </a:r>
            <a:r>
              <a:rPr lang="en-US" sz="1400" dirty="0"/>
              <a:t> </a:t>
            </a:r>
          </a:p>
        </p:txBody>
      </p:sp>
      <p:sp>
        <p:nvSpPr>
          <p:cNvPr id="10" name="TextBox 6"/>
          <p:cNvSpPr txBox="1"/>
          <p:nvPr/>
        </p:nvSpPr>
        <p:spPr>
          <a:xfrm>
            <a:off x="6372200" y="0"/>
            <a:ext cx="2520280" cy="1384995"/>
          </a:xfrm>
          <a:prstGeom prst="rect">
            <a:avLst/>
          </a:prstGeom>
          <a:noFill/>
        </p:spPr>
        <p:txBody>
          <a:bodyPr wrap="square" rtlCol="0">
            <a:spAutoFit/>
          </a:bodyPr>
          <a:lstStyle/>
          <a:p>
            <a:r>
              <a:rPr lang="pl-PL" sz="1400" b="1" dirty="0"/>
              <a:t>Lokalizacja</a:t>
            </a:r>
            <a:r>
              <a:rPr lang="pl-PL" sz="1400" dirty="0"/>
              <a:t>: Szanghaj, Chiny</a:t>
            </a:r>
            <a:endParaRPr lang="en-GB" sz="1400" dirty="0"/>
          </a:p>
          <a:p>
            <a:r>
              <a:rPr lang="pl-PL" sz="1400" b="1" dirty="0"/>
              <a:t>Materiał</a:t>
            </a:r>
            <a:r>
              <a:rPr lang="pl-PL" sz="1400" dirty="0"/>
              <a:t>: stal nierdzewna</a:t>
            </a:r>
            <a:endParaRPr lang="en-GB" sz="1400" dirty="0"/>
          </a:p>
          <a:p>
            <a:r>
              <a:rPr lang="pl-PL" sz="1400" b="1" dirty="0"/>
              <a:t>Wymiary</a:t>
            </a:r>
            <a:r>
              <a:rPr lang="pl-PL" sz="1400" dirty="0"/>
              <a:t>: 8 m wysokości, 12 m długości </a:t>
            </a:r>
            <a:endParaRPr lang="en-GB" sz="1400" dirty="0"/>
          </a:p>
          <a:p>
            <a:r>
              <a:rPr lang="pl-PL" sz="1400" b="1" dirty="0"/>
              <a:t>Waga</a:t>
            </a:r>
            <a:r>
              <a:rPr lang="pl-PL" sz="1400" dirty="0"/>
              <a:t>: dane niedostępne</a:t>
            </a:r>
            <a:endParaRPr lang="en-GB" sz="1400" dirty="0"/>
          </a:p>
          <a:p>
            <a:r>
              <a:rPr lang="pl-PL" sz="1400" b="1" dirty="0"/>
              <a:t>Data powstania</a:t>
            </a:r>
            <a:r>
              <a:rPr lang="pl-PL" sz="1400" dirty="0"/>
              <a:t>: 2015</a:t>
            </a:r>
            <a:endParaRPr lang="nl-BE" sz="1400"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13"/>
            <a:ext cx="4818112" cy="3782218"/>
          </a:xfrm>
          <a:prstGeom prst="rect">
            <a:avLst/>
          </a:prstGeom>
          <a:ln>
            <a:solidFill>
              <a:schemeClr val="tx1"/>
            </a:solidFill>
          </a:ln>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8112" y="2204551"/>
            <a:ext cx="3726075" cy="1584080"/>
          </a:xfrm>
          <a:prstGeom prst="rect">
            <a:avLst/>
          </a:prstGeom>
          <a:ln>
            <a:solidFill>
              <a:schemeClr val="tx1"/>
            </a:solidFill>
          </a:ln>
        </p:spPr>
      </p:pic>
      <p:sp>
        <p:nvSpPr>
          <p:cNvPr id="12" name="Rectangle 11">
            <a:extLst>
              <a:ext uri="{FF2B5EF4-FFF2-40B4-BE49-F238E27FC236}">
                <a16:creationId xmlns:a16="http://schemas.microsoft.com/office/drawing/2014/main" id="{1BA3FD29-DA87-413C-82CB-6378B3A1FD58}"/>
              </a:ext>
            </a:extLst>
          </p:cNvPr>
          <p:cNvSpPr/>
          <p:nvPr/>
        </p:nvSpPr>
        <p:spPr>
          <a:xfrm rot="2061931">
            <a:off x="5136843" y="956115"/>
            <a:ext cx="1387760" cy="6445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solidFill>
                  <a:srgbClr val="FF0000"/>
                </a:solidFill>
              </a:rPr>
              <a:t>NOWOŚĆ</a:t>
            </a:r>
            <a:r>
              <a:rPr lang="fr-FR" b="1" dirty="0">
                <a:solidFill>
                  <a:srgbClr val="FF0000"/>
                </a:solidFill>
              </a:rPr>
              <a:t> 2018!</a:t>
            </a:r>
            <a:endParaRPr lang="en-US" b="1" dirty="0">
              <a:solidFill>
                <a:srgbClr val="FF0000"/>
              </a:solidFill>
            </a:endParaRPr>
          </a:p>
        </p:txBody>
      </p:sp>
    </p:spTree>
    <p:extLst>
      <p:ext uri="{BB962C8B-B14F-4D97-AF65-F5344CB8AC3E}">
        <p14:creationId xmlns:p14="http://schemas.microsoft.com/office/powerpoint/2010/main" val="4264921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16EEAD88-7AB7-4352-89B4-BF917C658D05}" type="slidenum">
              <a:rPr lang="fr-BE" smtClean="0"/>
              <a:pPr/>
              <a:t>23</a:t>
            </a:fld>
            <a:endParaRPr lang="fr-BE"/>
          </a:p>
        </p:txBody>
      </p:sp>
      <p:sp>
        <p:nvSpPr>
          <p:cNvPr id="4" name="Title 1"/>
          <p:cNvSpPr txBox="1">
            <a:spLocks/>
          </p:cNvSpPr>
          <p:nvPr/>
        </p:nvSpPr>
        <p:spPr>
          <a:xfrm>
            <a:off x="35496" y="4230414"/>
            <a:ext cx="8784976" cy="56673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2000" b="1" dirty="0"/>
              <a:t>Martin Debenham: Syrena 3 (mermaid 3)</a:t>
            </a:r>
            <a:r>
              <a:rPr lang="fr-FR" sz="2000" b="1" baseline="30000" dirty="0"/>
              <a:t>29</a:t>
            </a:r>
          </a:p>
        </p:txBody>
      </p:sp>
      <p:sp>
        <p:nvSpPr>
          <p:cNvPr id="5" name="Text Placeholder 8"/>
          <p:cNvSpPr txBox="1">
            <a:spLocks/>
          </p:cNvSpPr>
          <p:nvPr/>
        </p:nvSpPr>
        <p:spPr>
          <a:xfrm>
            <a:off x="35146" y="4801593"/>
            <a:ext cx="8784976" cy="22278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pl-PL" sz="1400" dirty="0"/>
              <a:t>Współczesny brytyjski artysta Martin Debenham za pomocą drutu ze stali nierdzewnej tworzy rzeźby inspirowane światem natury oraz fantazji. Wykorzystywany przez niego materiał jest niezwykle plastyczny, co daje artyście niemal nieskończony potencjał twórczy. </a:t>
            </a:r>
            <a:endParaRPr lang="en-GB" sz="1400" dirty="0"/>
          </a:p>
          <a:p>
            <a:pPr marL="0" indent="0">
              <a:buNone/>
            </a:pPr>
            <a:r>
              <a:rPr lang="pl-PL" sz="1400" dirty="0"/>
              <a:t>Prace tworzone przez Martina Debenhama wydają się, jakby były trójwymiarowymi rysunkami. Tymczasem większość z tych metalowych arcydzieł jest wykorzystywana w przestrzeni publicznej na wolnym powietrzu. Wystawione w naturalnym otoczeniu, błyszczące w promieniach słonecznych, nabierają mitycznego znaczenia. Przykładem jest wykonana ze stalowych prętów rzeźba syreny siedzącej na kamieniu przy stawie. Postać sprawia wrażenie, jakby zastanawiała się nad skokiem do wody. Pręty, z których jest wykonana rzeźba układają się w kształt kobiety, która zamiast nóg ma długi syreni ogon.</a:t>
            </a:r>
            <a:r>
              <a:rPr lang="en-US" sz="1400" dirty="0">
                <a:hlinkClick r:id="rId2"/>
              </a:rPr>
              <a:t>https://mymodernmet.com/wire-sculptures-martin-debenham/</a:t>
            </a:r>
            <a:r>
              <a:rPr lang="en-US" sz="1400" dirty="0"/>
              <a:t> </a:t>
            </a:r>
          </a:p>
        </p:txBody>
      </p:sp>
      <p:sp>
        <p:nvSpPr>
          <p:cNvPr id="6" name="TextBox 6"/>
          <p:cNvSpPr txBox="1"/>
          <p:nvPr/>
        </p:nvSpPr>
        <p:spPr>
          <a:xfrm>
            <a:off x="6731890" y="26887"/>
            <a:ext cx="2088232" cy="1169551"/>
          </a:xfrm>
          <a:prstGeom prst="rect">
            <a:avLst/>
          </a:prstGeom>
          <a:noFill/>
        </p:spPr>
        <p:txBody>
          <a:bodyPr wrap="square" rtlCol="0">
            <a:spAutoFit/>
          </a:bodyPr>
          <a:lstStyle/>
          <a:p>
            <a:r>
              <a:rPr lang="pl-PL" sz="1400" b="1" dirty="0"/>
              <a:t>Materiał</a:t>
            </a:r>
            <a:r>
              <a:rPr lang="pl-PL" sz="1400" dirty="0"/>
              <a:t>: stal nierdzewna</a:t>
            </a:r>
            <a:endParaRPr lang="en-GB" sz="1400" dirty="0"/>
          </a:p>
          <a:p>
            <a:r>
              <a:rPr lang="pl-PL" sz="1400" b="1" dirty="0"/>
              <a:t>Wymiary</a:t>
            </a:r>
            <a:r>
              <a:rPr lang="pl-PL" sz="1400" dirty="0"/>
              <a:t>: naturalnych wymiarów </a:t>
            </a:r>
            <a:endParaRPr lang="en-GB" sz="1400" dirty="0"/>
          </a:p>
          <a:p>
            <a:r>
              <a:rPr lang="pl-PL" sz="1400" b="1" dirty="0"/>
              <a:t>Waga</a:t>
            </a:r>
            <a:r>
              <a:rPr lang="pl-PL" sz="1400" dirty="0"/>
              <a:t>: dane niedostępne</a:t>
            </a:r>
            <a:endParaRPr lang="en-GB" sz="1400" dirty="0"/>
          </a:p>
          <a:p>
            <a:r>
              <a:rPr lang="pl-PL" sz="1400" b="1" dirty="0"/>
              <a:t>Data powstania</a:t>
            </a:r>
            <a:r>
              <a:rPr lang="pl-PL" sz="1400" dirty="0"/>
              <a:t>: - </a:t>
            </a:r>
            <a:endParaRPr lang="en-GB" sz="1400"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81"/>
            <a:ext cx="6300192" cy="4200128"/>
          </a:xfrm>
          <a:prstGeom prst="rect">
            <a:avLst/>
          </a:prstGeom>
          <a:ln>
            <a:solidFill>
              <a:schemeClr val="tx1"/>
            </a:solidFill>
          </a:ln>
        </p:spPr>
      </p:pic>
      <p:sp>
        <p:nvSpPr>
          <p:cNvPr id="9" name="Rectangle 8">
            <a:extLst>
              <a:ext uri="{FF2B5EF4-FFF2-40B4-BE49-F238E27FC236}">
                <a16:creationId xmlns:a16="http://schemas.microsoft.com/office/drawing/2014/main" id="{D7C53EC8-443E-45B9-841C-C884D508C015}"/>
              </a:ext>
            </a:extLst>
          </p:cNvPr>
          <p:cNvSpPr/>
          <p:nvPr/>
        </p:nvSpPr>
        <p:spPr>
          <a:xfrm rot="2061931">
            <a:off x="7081059" y="2252259"/>
            <a:ext cx="1387760" cy="6445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solidFill>
                  <a:srgbClr val="FF0000"/>
                </a:solidFill>
              </a:rPr>
              <a:t>NOWOŚĆ</a:t>
            </a:r>
            <a:r>
              <a:rPr lang="fr-FR" b="1" dirty="0">
                <a:solidFill>
                  <a:srgbClr val="FF0000"/>
                </a:solidFill>
              </a:rPr>
              <a:t> 2018!</a:t>
            </a:r>
            <a:endParaRPr lang="en-US" b="1" dirty="0">
              <a:solidFill>
                <a:srgbClr val="FF0000"/>
              </a:solidFill>
            </a:endParaRPr>
          </a:p>
        </p:txBody>
      </p:sp>
    </p:spTree>
    <p:extLst>
      <p:ext uri="{BB962C8B-B14F-4D97-AF65-F5344CB8AC3E}">
        <p14:creationId xmlns:p14="http://schemas.microsoft.com/office/powerpoint/2010/main" val="2100692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93704"/>
            <a:ext cx="5486400" cy="566738"/>
          </a:xfrm>
        </p:spPr>
        <p:txBody>
          <a:bodyPr/>
          <a:lstStyle/>
          <a:p>
            <a:r>
              <a:rPr lang="fr-FR" dirty="0"/>
              <a:t>Robert </a:t>
            </a:r>
            <a:r>
              <a:rPr lang="fr-FR" dirty="0" err="1"/>
              <a:t>Gahr</a:t>
            </a:r>
            <a:r>
              <a:rPr lang="fr-FR" dirty="0"/>
              <a:t>: </a:t>
            </a:r>
            <a:r>
              <a:rPr lang="fr-FR" dirty="0" err="1"/>
              <a:t>Surge</a:t>
            </a:r>
            <a:r>
              <a:rPr lang="fr-FR" dirty="0"/>
              <a:t> </a:t>
            </a:r>
            <a:r>
              <a:rPr lang="fr-FR" baseline="30000" dirty="0"/>
              <a:t>30</a:t>
            </a:r>
          </a:p>
        </p:txBody>
      </p:sp>
      <p:sp>
        <p:nvSpPr>
          <p:cNvPr id="6" name="Text Placeholder 5"/>
          <p:cNvSpPr>
            <a:spLocks noGrp="1"/>
          </p:cNvSpPr>
          <p:nvPr>
            <p:ph type="body" sz="half" idx="2"/>
          </p:nvPr>
        </p:nvSpPr>
        <p:spPr>
          <a:xfrm>
            <a:off x="0" y="5360442"/>
            <a:ext cx="5486400" cy="804862"/>
          </a:xfrm>
        </p:spPr>
        <p:txBody>
          <a:bodyPr/>
          <a:lstStyle/>
          <a:p>
            <a:r>
              <a:rPr lang="pl-PL" sz="1200" dirty="0"/>
              <a:t>Rzeźba ścienna </a:t>
            </a:r>
            <a:br>
              <a:rPr lang="en-US" dirty="0"/>
            </a:br>
            <a:br>
              <a:rPr lang="en-US" dirty="0"/>
            </a:br>
            <a:endParaRPr lang="en-US" dirty="0"/>
          </a:p>
        </p:txBody>
      </p:sp>
      <p:sp>
        <p:nvSpPr>
          <p:cNvPr id="4" name="AutoShape 2" descr="http://www.gahr-metalart.com/images/metal_wall_art/wall_sculptures_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7200000" cy="4766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7197566" y="0"/>
            <a:ext cx="1838930" cy="2339102"/>
          </a:xfrm>
          <a:prstGeom prst="rect">
            <a:avLst/>
          </a:prstGeom>
          <a:noFill/>
        </p:spPr>
        <p:txBody>
          <a:bodyPr wrap="square" rtlCol="0">
            <a:spAutoFit/>
          </a:bodyPr>
          <a:lstStyle/>
          <a:p>
            <a:r>
              <a:rPr lang="pl-PL" sz="1400" b="1" dirty="0"/>
              <a:t>Lokalizacja</a:t>
            </a:r>
            <a:r>
              <a:rPr lang="nl-BE" sz="1400" b="1" dirty="0"/>
              <a:t>:</a:t>
            </a:r>
          </a:p>
          <a:p>
            <a:endParaRPr lang="nl-BE" sz="1400" b="1" dirty="0"/>
          </a:p>
          <a:p>
            <a:r>
              <a:rPr lang="nl-BE" sz="1400" b="1" dirty="0"/>
              <a:t>Materia</a:t>
            </a:r>
            <a:r>
              <a:rPr lang="pl-PL" sz="1400" b="1" dirty="0"/>
              <a:t>ł</a:t>
            </a:r>
            <a:r>
              <a:rPr lang="nl-BE" sz="1400" b="1" dirty="0"/>
              <a:t>:</a:t>
            </a:r>
          </a:p>
          <a:p>
            <a:r>
              <a:rPr lang="pl-PL" sz="1200" dirty="0"/>
              <a:t>Polerowana i barwiona stal nierdzewna</a:t>
            </a:r>
            <a:endParaRPr lang="nl-BE" sz="1200" b="1" dirty="0"/>
          </a:p>
          <a:p>
            <a:r>
              <a:rPr lang="pl-PL" sz="1400" b="1" dirty="0"/>
              <a:t>Wymiary</a:t>
            </a:r>
            <a:r>
              <a:rPr lang="nl-BE" sz="1400" b="1" dirty="0"/>
              <a:t>:</a:t>
            </a:r>
          </a:p>
          <a:p>
            <a:r>
              <a:rPr lang="en-US" sz="1200" dirty="0"/>
              <a:t>3 panel</a:t>
            </a:r>
            <a:r>
              <a:rPr lang="pl-PL" sz="1200" dirty="0"/>
              <a:t>e:</a:t>
            </a:r>
            <a:r>
              <a:rPr lang="en-US" sz="1200" dirty="0"/>
              <a:t> 1</a:t>
            </a:r>
            <a:r>
              <a:rPr lang="pl-PL" sz="1200" dirty="0"/>
              <a:t> </a:t>
            </a:r>
            <a:r>
              <a:rPr lang="en-US" sz="1200" dirty="0"/>
              <a:t>m</a:t>
            </a:r>
            <a:r>
              <a:rPr lang="pl-PL" sz="1200" dirty="0"/>
              <a:t> </a:t>
            </a:r>
            <a:r>
              <a:rPr lang="en-US" sz="1200" dirty="0"/>
              <a:t>x</a:t>
            </a:r>
            <a:r>
              <a:rPr lang="pl-PL" sz="1200" dirty="0"/>
              <a:t> </a:t>
            </a:r>
            <a:r>
              <a:rPr lang="en-US" sz="1200" dirty="0"/>
              <a:t>1</a:t>
            </a:r>
            <a:r>
              <a:rPr lang="pl-PL" sz="1200" dirty="0"/>
              <a:t> </a:t>
            </a:r>
            <a:r>
              <a:rPr lang="en-US" sz="1200" dirty="0"/>
              <a:t>m </a:t>
            </a:r>
            <a:r>
              <a:rPr lang="pl-PL" sz="1200" dirty="0"/>
              <a:t>każdy</a:t>
            </a:r>
            <a:endParaRPr lang="nl-BE" sz="1200" b="1" dirty="0"/>
          </a:p>
          <a:p>
            <a:r>
              <a:rPr lang="pl-PL" sz="1400" b="1" dirty="0"/>
              <a:t>Waga</a:t>
            </a:r>
            <a:r>
              <a:rPr lang="nl-BE" sz="1400" b="1" dirty="0"/>
              <a:t>:</a:t>
            </a:r>
          </a:p>
          <a:p>
            <a:endParaRPr lang="nl-BE" sz="1400" b="1" dirty="0"/>
          </a:p>
          <a:p>
            <a:r>
              <a:rPr lang="pl-PL" sz="1400" b="1" dirty="0"/>
              <a:t>Rob budowy</a:t>
            </a:r>
            <a:r>
              <a:rPr lang="nl-BE" sz="1400" b="1" dirty="0"/>
              <a:t>:</a:t>
            </a:r>
          </a:p>
          <a:p>
            <a:r>
              <a:rPr lang="nl-BE" sz="1200" dirty="0"/>
              <a:t>2011</a:t>
            </a:r>
          </a:p>
        </p:txBody>
      </p:sp>
      <p:sp>
        <p:nvSpPr>
          <p:cNvPr id="7" name="Slide Number Placeholder 6"/>
          <p:cNvSpPr>
            <a:spLocks noGrp="1"/>
          </p:cNvSpPr>
          <p:nvPr>
            <p:ph type="sldNum" sz="quarter" idx="12"/>
          </p:nvPr>
        </p:nvSpPr>
        <p:spPr/>
        <p:txBody>
          <a:bodyPr/>
          <a:lstStyle/>
          <a:p>
            <a:fld id="{387D9DEA-C109-4EC7-BDCC-42D7A05A445D}" type="slidenum">
              <a:rPr lang="fr-FR" smtClean="0"/>
              <a:t>24</a:t>
            </a:fld>
            <a:endParaRPr lang="fr-FR"/>
          </a:p>
        </p:txBody>
      </p:sp>
    </p:spTree>
    <p:extLst>
      <p:ext uri="{BB962C8B-B14F-4D97-AF65-F5344CB8AC3E}">
        <p14:creationId xmlns:p14="http://schemas.microsoft.com/office/powerpoint/2010/main" val="4160109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04" y="4145632"/>
            <a:ext cx="5486400" cy="566738"/>
          </a:xfrm>
        </p:spPr>
        <p:txBody>
          <a:bodyPr>
            <a:normAutofit/>
          </a:bodyPr>
          <a:lstStyle/>
          <a:p>
            <a:r>
              <a:rPr lang="fr-FR" dirty="0" err="1"/>
              <a:t>Ralfonso</a:t>
            </a:r>
            <a:r>
              <a:rPr lang="fr-FR" dirty="0"/>
              <a:t> </a:t>
            </a:r>
            <a:r>
              <a:rPr lang="fr-FR" dirty="0" err="1"/>
              <a:t>Karo</a:t>
            </a:r>
            <a:r>
              <a:rPr lang="fr-FR" dirty="0"/>
              <a:t>: #1 </a:t>
            </a:r>
            <a:r>
              <a:rPr lang="fr-FR" dirty="0" err="1"/>
              <a:t>Kinetic</a:t>
            </a:r>
            <a:r>
              <a:rPr lang="fr-FR" dirty="0"/>
              <a:t> Wind Sculpture </a:t>
            </a:r>
            <a:r>
              <a:rPr lang="fr-FR" baseline="30000" dirty="0"/>
              <a:t>31</a:t>
            </a:r>
          </a:p>
        </p:txBody>
      </p:sp>
      <p:sp>
        <p:nvSpPr>
          <p:cNvPr id="8" name="Text Placeholder 7"/>
          <p:cNvSpPr>
            <a:spLocks noGrp="1"/>
          </p:cNvSpPr>
          <p:nvPr>
            <p:ph type="body" sz="half" idx="2"/>
          </p:nvPr>
        </p:nvSpPr>
        <p:spPr>
          <a:xfrm>
            <a:off x="21704" y="4712370"/>
            <a:ext cx="5486400" cy="804862"/>
          </a:xfrm>
        </p:spPr>
        <p:txBody>
          <a:bodyPr>
            <a:normAutofit/>
          </a:bodyPr>
          <a:lstStyle/>
          <a:p>
            <a:r>
              <a:rPr lang="pl-PL" dirty="0"/>
              <a:t>25 </a:t>
            </a:r>
            <a:r>
              <a:rPr lang="pl-PL"/>
              <a:t>elementów w </a:t>
            </a:r>
            <a:r>
              <a:rPr lang="pl-PL" dirty="0"/>
              <a:t>kształcie diamentu wykonano ze stali nierdzewnej. Elementy balansują i poruszają się niezależnie pod wpływem wiatru. Kliknij </a:t>
            </a:r>
            <a:r>
              <a:rPr lang="pl-PL" dirty="0">
                <a:hlinkClick r:id="rId2"/>
              </a:rPr>
              <a:t>tutaj</a:t>
            </a:r>
            <a:r>
              <a:rPr lang="pl-PL" dirty="0"/>
              <a:t>,</a:t>
            </a:r>
            <a:r>
              <a:rPr lang="fr-FR" dirty="0"/>
              <a:t> </a:t>
            </a:r>
            <a:r>
              <a:rPr lang="pl-PL" dirty="0"/>
              <a:t>wideo </a:t>
            </a:r>
            <a:r>
              <a:rPr lang="fr-FR" dirty="0"/>
              <a:t>(4’:51’’)</a:t>
            </a:r>
          </a:p>
        </p:txBody>
      </p:sp>
      <p:sp>
        <p:nvSpPr>
          <p:cNvPr id="5" name="Slide Number Placeholder 4"/>
          <p:cNvSpPr>
            <a:spLocks noGrp="1"/>
          </p:cNvSpPr>
          <p:nvPr>
            <p:ph type="sldNum" sz="quarter" idx="12"/>
          </p:nvPr>
        </p:nvSpPr>
        <p:spPr/>
        <p:txBody>
          <a:bodyPr/>
          <a:lstStyle/>
          <a:p>
            <a:fld id="{387D9DEA-C109-4EC7-BDCC-42D7A05A445D}" type="slidenum">
              <a:rPr lang="fr-FR" smtClean="0"/>
              <a:t>25</a:t>
            </a:fld>
            <a:endParaRPr lang="fr-FR"/>
          </a:p>
        </p:txBody>
      </p:sp>
      <p:sp>
        <p:nvSpPr>
          <p:cNvPr id="3" name="AutoShape 2" descr="http://i.ytimg.com/vi/3UKsaqEgZrk/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TextBox 5"/>
          <p:cNvSpPr txBox="1"/>
          <p:nvPr/>
        </p:nvSpPr>
        <p:spPr>
          <a:xfrm>
            <a:off x="5652120" y="38891"/>
            <a:ext cx="1622906" cy="2400657"/>
          </a:xfrm>
          <a:prstGeom prst="rect">
            <a:avLst/>
          </a:prstGeom>
          <a:noFill/>
        </p:spPr>
        <p:txBody>
          <a:bodyPr wrap="square" rtlCol="0">
            <a:spAutoFit/>
          </a:bodyPr>
          <a:lstStyle/>
          <a:p>
            <a:r>
              <a:rPr lang="pl-PL" sz="1400" b="1" dirty="0"/>
              <a:t>Lokalizacja</a:t>
            </a:r>
            <a:r>
              <a:rPr lang="nl-BE" sz="1400" b="1" dirty="0"/>
              <a:t>:</a:t>
            </a:r>
          </a:p>
          <a:p>
            <a:endParaRPr lang="nl-BE" sz="1400" b="1" dirty="0"/>
          </a:p>
          <a:p>
            <a:r>
              <a:rPr lang="nl-BE" sz="1400" b="1" dirty="0"/>
              <a:t>Materia</a:t>
            </a:r>
            <a:r>
              <a:rPr lang="pl-PL" sz="1400" b="1" dirty="0"/>
              <a:t>ł</a:t>
            </a:r>
            <a:r>
              <a:rPr lang="nl-BE" sz="1400" b="1" dirty="0"/>
              <a:t>:</a:t>
            </a:r>
          </a:p>
          <a:p>
            <a:endParaRPr lang="nl-BE" sz="1400" b="1" dirty="0"/>
          </a:p>
          <a:p>
            <a:r>
              <a:rPr lang="pl-PL" sz="1400" b="1" dirty="0"/>
              <a:t>Wymiary</a:t>
            </a:r>
            <a:r>
              <a:rPr lang="nl-BE" sz="1400" b="1" dirty="0"/>
              <a:t>:</a:t>
            </a:r>
          </a:p>
          <a:p>
            <a:r>
              <a:rPr lang="nl-BE" sz="1200" dirty="0"/>
              <a:t>2.1</a:t>
            </a:r>
            <a:r>
              <a:rPr lang="pl-PL" sz="1200" dirty="0"/>
              <a:t> </a:t>
            </a:r>
            <a:r>
              <a:rPr lang="nl-BE" sz="1200" dirty="0"/>
              <a:t>m </a:t>
            </a:r>
            <a:r>
              <a:rPr lang="pl-PL" sz="1200" dirty="0"/>
              <a:t>wysokości</a:t>
            </a:r>
          </a:p>
          <a:p>
            <a:endParaRPr lang="nl-BE" sz="1200" dirty="0"/>
          </a:p>
          <a:p>
            <a:r>
              <a:rPr lang="pl-PL" sz="1400" b="1" dirty="0"/>
              <a:t>Waga</a:t>
            </a:r>
            <a:r>
              <a:rPr lang="nl-BE" sz="1400" b="1" dirty="0"/>
              <a:t>:</a:t>
            </a:r>
          </a:p>
          <a:p>
            <a:endParaRPr lang="nl-BE" sz="1400" b="1" dirty="0"/>
          </a:p>
          <a:p>
            <a:r>
              <a:rPr lang="pl-PL" sz="1400" b="1" dirty="0"/>
              <a:t>Rok budowy</a:t>
            </a:r>
            <a:r>
              <a:rPr lang="nl-BE" sz="1400" b="1" dirty="0"/>
              <a:t>:</a:t>
            </a:r>
          </a:p>
          <a:p>
            <a:endParaRPr lang="nl-BE" sz="1400" b="1" dirty="0"/>
          </a:p>
        </p:txBody>
      </p:sp>
      <p:pic>
        <p:nvPicPr>
          <p:cNvPr id="10" name="Picture 3"/>
          <p:cNvPicPr>
            <a:picLocks noGrp="1" noChangeAspect="1" noChangeArrowheads="1"/>
          </p:cNvPicPr>
          <p:nvPr>
            <p:ph type="pic" idx="1"/>
          </p:nvPr>
        </p:nvPicPr>
        <p:blipFill rotWithShape="1">
          <a:blip r:embed="rId3" cstate="email">
            <a:extLst>
              <a:ext uri="{28A0092B-C50C-407E-A947-70E740481C1C}">
                <a14:useLocalDpi xmlns:a14="http://schemas.microsoft.com/office/drawing/2010/main"/>
              </a:ext>
            </a:extLst>
          </a:blip>
          <a:srcRect/>
          <a:stretch/>
        </p:blipFill>
        <p:spPr bwMode="auto">
          <a:xfrm>
            <a:off x="0" y="7937"/>
            <a:ext cx="5486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39425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751CF-1E9D-4481-8F7F-80FDCB46CDA4}"/>
              </a:ext>
            </a:extLst>
          </p:cNvPr>
          <p:cNvSpPr>
            <a:spLocks noGrp="1"/>
          </p:cNvSpPr>
          <p:nvPr>
            <p:ph type="title"/>
          </p:nvPr>
        </p:nvSpPr>
        <p:spPr>
          <a:xfrm>
            <a:off x="0" y="5209766"/>
            <a:ext cx="5486400" cy="566738"/>
          </a:xfrm>
        </p:spPr>
        <p:txBody>
          <a:bodyPr>
            <a:normAutofit/>
          </a:bodyPr>
          <a:lstStyle/>
          <a:p>
            <a:r>
              <a:rPr lang="pl-PL" sz="2200" dirty="0"/>
              <a:t>Sun Hyuk Kim: utracona pamięć</a:t>
            </a:r>
            <a:r>
              <a:rPr lang="nl-BE" sz="2200" dirty="0"/>
              <a:t> </a:t>
            </a:r>
            <a:r>
              <a:rPr lang="nl-BE" baseline="30000" dirty="0"/>
              <a:t>32, 33</a:t>
            </a:r>
            <a:endParaRPr lang="en-GB" baseline="30000" dirty="0"/>
          </a:p>
        </p:txBody>
      </p:sp>
      <p:pic>
        <p:nvPicPr>
          <p:cNvPr id="7" name="Picture Placeholder 6">
            <a:extLst>
              <a:ext uri="{FF2B5EF4-FFF2-40B4-BE49-F238E27FC236}">
                <a16:creationId xmlns:a16="http://schemas.microsoft.com/office/drawing/2014/main" id="{AF651DEB-87BD-4186-9CA3-3749CD7D6CB9}"/>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a:xfrm>
            <a:off x="0" y="0"/>
            <a:ext cx="6946354" cy="5209766"/>
          </a:xfrm>
          <a:ln>
            <a:solidFill>
              <a:schemeClr val="tx1"/>
            </a:solidFill>
          </a:ln>
        </p:spPr>
      </p:pic>
      <p:sp>
        <p:nvSpPr>
          <p:cNvPr id="4" name="Text Placeholder 3">
            <a:extLst>
              <a:ext uri="{FF2B5EF4-FFF2-40B4-BE49-F238E27FC236}">
                <a16:creationId xmlns:a16="http://schemas.microsoft.com/office/drawing/2014/main" id="{4BC29520-C5DD-4BCC-9EC5-FFB079E16B7B}"/>
              </a:ext>
            </a:extLst>
          </p:cNvPr>
          <p:cNvSpPr>
            <a:spLocks noGrp="1"/>
          </p:cNvSpPr>
          <p:nvPr>
            <p:ph type="body" sz="half" idx="2"/>
          </p:nvPr>
        </p:nvSpPr>
        <p:spPr>
          <a:xfrm>
            <a:off x="0" y="5733256"/>
            <a:ext cx="8820472" cy="1081495"/>
          </a:xfrm>
        </p:spPr>
        <p:txBody>
          <a:bodyPr>
            <a:noAutofit/>
          </a:bodyPr>
          <a:lstStyle/>
          <a:p>
            <a:r>
              <a:rPr lang="pl-PL" sz="1100" dirty="0"/>
              <a:t>Zainspirowany naturalną plątaniną korzeni koreański artysta tworzy rzeźby przypominające ludzkie postacie. Z każdej z nich wyrasta, bądź pojedyncza gałąź, bądź małe drzewo, sprawiając wrażenie, że mamy do czynienia z ludzko-botanicznymi hybrydami. Duże, wykonane ze stali nierdzewnej rzeźby ukazują fragmenty twarzy, bezgłowe ciała oraz przykucnięte postaci, jakby przygniecione nadmiernym ciężarem, który niosą na swoich barkach. </a:t>
            </a:r>
            <a:endParaRPr lang="en-GB" sz="1100" dirty="0"/>
          </a:p>
          <a:p>
            <a:r>
              <a:rPr lang="pl-PL" sz="1100" dirty="0"/>
              <a:t>Minimalistyczne rzeźby autorstwa Sun Hyuk Kim pozwalają odbiorcom odnaleźć w nich samych siebie. Ukazują one ludzką kruchość, nawiązują do doświadczeń związanych z nie zawsze komfortową sytuacją, w której musimy na nowo odnaleźć się w naszym życiu. Z drugiej jednak strony uzmysławiają fakt, iż ludzkie doświadczenie może być bardzo rozległe i podlegające ciągłemu rozwojowi – zupełnie, jak rosnące drzewo.</a:t>
            </a:r>
            <a:endParaRPr lang="en-GB" sz="1100" dirty="0"/>
          </a:p>
        </p:txBody>
      </p:sp>
      <p:sp>
        <p:nvSpPr>
          <p:cNvPr id="5" name="Slide Number Placeholder 4">
            <a:extLst>
              <a:ext uri="{FF2B5EF4-FFF2-40B4-BE49-F238E27FC236}">
                <a16:creationId xmlns:a16="http://schemas.microsoft.com/office/drawing/2014/main" id="{B9ED925A-9E46-44A4-9F82-2DC4D705298A}"/>
              </a:ext>
            </a:extLst>
          </p:cNvPr>
          <p:cNvSpPr>
            <a:spLocks noGrp="1"/>
          </p:cNvSpPr>
          <p:nvPr>
            <p:ph type="sldNum" sz="quarter" idx="12"/>
          </p:nvPr>
        </p:nvSpPr>
        <p:spPr/>
        <p:txBody>
          <a:bodyPr/>
          <a:lstStyle/>
          <a:p>
            <a:fld id="{387D9DEA-C109-4EC7-BDCC-42D7A05A445D}" type="slidenum">
              <a:rPr lang="fr-FR" smtClean="0"/>
              <a:t>26</a:t>
            </a:fld>
            <a:endParaRPr lang="fr-FR"/>
          </a:p>
        </p:txBody>
      </p:sp>
      <p:sp>
        <p:nvSpPr>
          <p:cNvPr id="8" name="TextBox 7">
            <a:extLst>
              <a:ext uri="{FF2B5EF4-FFF2-40B4-BE49-F238E27FC236}">
                <a16:creationId xmlns:a16="http://schemas.microsoft.com/office/drawing/2014/main" id="{EED59939-4C88-43F9-B984-79167F384DE1}"/>
              </a:ext>
            </a:extLst>
          </p:cNvPr>
          <p:cNvSpPr txBox="1"/>
          <p:nvPr/>
        </p:nvSpPr>
        <p:spPr>
          <a:xfrm>
            <a:off x="7197566" y="0"/>
            <a:ext cx="1622906" cy="2800767"/>
          </a:xfrm>
          <a:prstGeom prst="rect">
            <a:avLst/>
          </a:prstGeom>
          <a:noFill/>
        </p:spPr>
        <p:txBody>
          <a:bodyPr wrap="square" rtlCol="0">
            <a:spAutoFit/>
          </a:bodyPr>
          <a:lstStyle/>
          <a:p>
            <a:r>
              <a:rPr lang="pl-PL" sz="1600" b="1" dirty="0"/>
              <a:t>Lokalizacja</a:t>
            </a:r>
            <a:r>
              <a:rPr lang="pl-PL" sz="1600" dirty="0"/>
              <a:t>: Korea </a:t>
            </a:r>
            <a:r>
              <a:rPr lang="pl-PL" sz="1600" b="1" dirty="0"/>
              <a:t>Południowa</a:t>
            </a:r>
            <a:endParaRPr lang="en-GB" sz="1600" b="1" dirty="0"/>
          </a:p>
          <a:p>
            <a:r>
              <a:rPr lang="pl-PL" sz="1600" b="1" dirty="0"/>
              <a:t>Materiał</a:t>
            </a:r>
            <a:r>
              <a:rPr lang="pl-PL" sz="1600" dirty="0"/>
              <a:t>: malowana stal nierdzewna</a:t>
            </a:r>
            <a:endParaRPr lang="en-GB" sz="1600" dirty="0"/>
          </a:p>
          <a:p>
            <a:r>
              <a:rPr lang="pl-PL" sz="1600" b="1" dirty="0"/>
              <a:t>Wymiary</a:t>
            </a:r>
            <a:r>
              <a:rPr lang="pl-PL" sz="1600" dirty="0"/>
              <a:t>: 273x160x95cm</a:t>
            </a:r>
            <a:endParaRPr lang="en-GB" sz="1600" dirty="0"/>
          </a:p>
          <a:p>
            <a:r>
              <a:rPr lang="pl-PL" sz="1600" b="1" dirty="0"/>
              <a:t>Waga</a:t>
            </a:r>
            <a:r>
              <a:rPr lang="pl-PL" sz="1600" dirty="0"/>
              <a:t>:</a:t>
            </a:r>
            <a:endParaRPr lang="en-GB" sz="1600" dirty="0"/>
          </a:p>
          <a:p>
            <a:r>
              <a:rPr lang="pl-PL" sz="1600" dirty="0"/>
              <a:t>Rok budowy: 2017</a:t>
            </a:r>
            <a:endParaRPr lang="en-GB" sz="1600" dirty="0"/>
          </a:p>
        </p:txBody>
      </p:sp>
      <p:sp>
        <p:nvSpPr>
          <p:cNvPr id="10" name="Rectangle 9">
            <a:extLst>
              <a:ext uri="{FF2B5EF4-FFF2-40B4-BE49-F238E27FC236}">
                <a16:creationId xmlns:a16="http://schemas.microsoft.com/office/drawing/2014/main" id="{974CD1B7-72D0-4EFD-9DF6-9E78B753E1A1}"/>
              </a:ext>
            </a:extLst>
          </p:cNvPr>
          <p:cNvSpPr/>
          <p:nvPr/>
        </p:nvSpPr>
        <p:spPr>
          <a:xfrm rot="1322741">
            <a:off x="7260645" y="3308615"/>
            <a:ext cx="1430387" cy="6147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solidFill>
                  <a:srgbClr val="FF0000"/>
                </a:solidFill>
              </a:rPr>
              <a:t>NOWOŚĆ 2019</a:t>
            </a:r>
            <a:endParaRPr lang="en-GB" b="1" dirty="0">
              <a:solidFill>
                <a:srgbClr val="FF0000"/>
              </a:solidFill>
            </a:endParaRPr>
          </a:p>
        </p:txBody>
      </p:sp>
    </p:spTree>
    <p:extLst>
      <p:ext uri="{BB962C8B-B14F-4D97-AF65-F5344CB8AC3E}">
        <p14:creationId xmlns:p14="http://schemas.microsoft.com/office/powerpoint/2010/main" val="419096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5776" y="24159"/>
            <a:ext cx="3888431" cy="1162050"/>
          </a:xfrm>
        </p:spPr>
        <p:txBody>
          <a:bodyPr>
            <a:normAutofit/>
          </a:bodyPr>
          <a:lstStyle/>
          <a:p>
            <a:pPr algn="ctr"/>
            <a:r>
              <a:rPr lang="pl-PL" sz="2800" dirty="0"/>
              <a:t>Takich przykładów </a:t>
            </a:r>
            <a:br>
              <a:rPr lang="pl-PL" sz="2800" dirty="0"/>
            </a:br>
            <a:r>
              <a:rPr lang="pl-PL" sz="2800" dirty="0"/>
              <a:t>jest o wiele więcej</a:t>
            </a:r>
            <a:endParaRPr lang="fr-FR" sz="2800" dirty="0"/>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6512" y="0"/>
            <a:ext cx="2088000" cy="2784000"/>
          </a:xfrm>
          <a:ln>
            <a:solidFill>
              <a:schemeClr val="tx1"/>
            </a:solidFill>
          </a:ln>
        </p:spPr>
      </p:pic>
      <p:sp>
        <p:nvSpPr>
          <p:cNvPr id="5" name="Text Placeholder 4"/>
          <p:cNvSpPr>
            <a:spLocks noGrp="1"/>
          </p:cNvSpPr>
          <p:nvPr>
            <p:ph type="body" sz="half" idx="2"/>
          </p:nvPr>
        </p:nvSpPr>
        <p:spPr>
          <a:xfrm>
            <a:off x="2555776" y="1186209"/>
            <a:ext cx="3888431" cy="4691063"/>
          </a:xfrm>
        </p:spPr>
        <p:txBody>
          <a:bodyPr>
            <a:normAutofit/>
          </a:bodyPr>
          <a:lstStyle/>
          <a:p>
            <a:r>
              <a:rPr lang="fr-FR" sz="1500" dirty="0">
                <a:hlinkClick r:id="rId3"/>
              </a:rPr>
              <a:t>http://www.worldstainless.org/applications</a:t>
            </a:r>
            <a:r>
              <a:rPr lang="fr-FR" sz="1500">
                <a:hlinkClick r:id="rId3"/>
              </a:rPr>
              <a:t>/art</a:t>
            </a:r>
            <a:endParaRPr lang="fr-FR" sz="1500" dirty="0"/>
          </a:p>
          <a:p>
            <a:endParaRPr lang="fr-FR" sz="1500" dirty="0"/>
          </a:p>
          <a:p>
            <a:endParaRPr lang="fr-FR" sz="1500" dirty="0"/>
          </a:p>
          <a:p>
            <a:r>
              <a:rPr lang="pl-PL" sz="1000" dirty="0"/>
              <a:t>Jeżeli znasz inne znaczące dzieła sztuki prosimy o kontakt!</a:t>
            </a:r>
          </a:p>
          <a:p>
            <a:endParaRPr lang="fr-FR" sz="1000" dirty="0"/>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512" y="5726591"/>
            <a:ext cx="2088000" cy="1150300"/>
          </a:xfrm>
          <a:prstGeom prst="rect">
            <a:avLst/>
          </a:prstGeom>
          <a:ln>
            <a:solidFill>
              <a:schemeClr val="tx1"/>
            </a:solidFill>
          </a:ln>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512" y="2636912"/>
            <a:ext cx="2088000" cy="2784000"/>
          </a:xfrm>
          <a:prstGeom prst="rect">
            <a:avLst/>
          </a:prstGeom>
          <a:ln>
            <a:solidFill>
              <a:schemeClr val="tx1"/>
            </a:solidFill>
          </a:ln>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512" y="4181176"/>
            <a:ext cx="2088000" cy="1552080"/>
          </a:xfrm>
          <a:prstGeom prst="rect">
            <a:avLst/>
          </a:prstGeom>
          <a:ln>
            <a:solidFill>
              <a:schemeClr val="tx1"/>
            </a:solidFill>
          </a:ln>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00000" y="5582904"/>
            <a:ext cx="1944000" cy="1302480"/>
          </a:xfrm>
          <a:prstGeom prst="rect">
            <a:avLst/>
          </a:prstGeom>
          <a:ln>
            <a:solidFill>
              <a:schemeClr val="tx1"/>
            </a:solidFill>
          </a:ln>
        </p:spPr>
      </p:pic>
      <p:pic>
        <p:nvPicPr>
          <p:cNvPr id="12" name="Pictur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00000" y="3958005"/>
            <a:ext cx="1944000" cy="1713960"/>
          </a:xfrm>
          <a:prstGeom prst="rect">
            <a:avLst/>
          </a:prstGeom>
          <a:ln>
            <a:solidFill>
              <a:schemeClr val="tx1"/>
            </a:solidFill>
          </a:ln>
        </p:spPr>
      </p:pic>
      <p:pic>
        <p:nvPicPr>
          <p:cNvPr id="14" name="Picture 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200000" y="2277158"/>
            <a:ext cx="1944000" cy="1931040"/>
          </a:xfrm>
          <a:prstGeom prst="rect">
            <a:avLst/>
          </a:prstGeom>
          <a:ln>
            <a:solidFill>
              <a:schemeClr val="tx1"/>
            </a:solidFill>
          </a:ln>
        </p:spPr>
      </p:pic>
      <p:pic>
        <p:nvPicPr>
          <p:cNvPr id="15" name="Picture 1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200000" y="8493"/>
            <a:ext cx="1944000" cy="2274480"/>
          </a:xfrm>
          <a:prstGeom prst="rect">
            <a:avLst/>
          </a:prstGeom>
          <a:ln>
            <a:solidFill>
              <a:schemeClr val="tx1"/>
            </a:solidFill>
          </a:ln>
        </p:spPr>
      </p:pic>
      <p:sp>
        <p:nvSpPr>
          <p:cNvPr id="3" name="Slide Number Placeholder 2"/>
          <p:cNvSpPr>
            <a:spLocks noGrp="1"/>
          </p:cNvSpPr>
          <p:nvPr>
            <p:ph type="sldNum" sz="quarter" idx="12"/>
          </p:nvPr>
        </p:nvSpPr>
        <p:spPr/>
        <p:txBody>
          <a:bodyPr/>
          <a:lstStyle/>
          <a:p>
            <a:fld id="{387D9DEA-C109-4EC7-BDCC-42D7A05A445D}" type="slidenum">
              <a:rPr lang="fr-FR" smtClean="0"/>
              <a:t>27</a:t>
            </a:fld>
            <a:endParaRPr lang="fr-FR"/>
          </a:p>
        </p:txBody>
      </p:sp>
    </p:spTree>
    <p:extLst>
      <p:ext uri="{BB962C8B-B14F-4D97-AF65-F5344CB8AC3E}">
        <p14:creationId xmlns:p14="http://schemas.microsoft.com/office/powerpoint/2010/main" val="985769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l-PL" sz="3600" dirty="0"/>
              <a:t>Źródła </a:t>
            </a:r>
            <a:r>
              <a:rPr lang="fr-FR" sz="3600" dirty="0"/>
              <a:t>(1/3)</a:t>
            </a:r>
          </a:p>
        </p:txBody>
      </p:sp>
      <p:sp>
        <p:nvSpPr>
          <p:cNvPr id="3" name="Subtitle 2"/>
          <p:cNvSpPr>
            <a:spLocks noGrp="1"/>
          </p:cNvSpPr>
          <p:nvPr>
            <p:ph idx="1"/>
          </p:nvPr>
        </p:nvSpPr>
        <p:spPr/>
        <p:txBody>
          <a:bodyPr>
            <a:normAutofit fontScale="55000" lnSpcReduction="20000"/>
          </a:bodyPr>
          <a:lstStyle/>
          <a:p>
            <a:pPr marL="514350" indent="-514350">
              <a:buFont typeface="+mj-lt"/>
              <a:buAutoNum type="arabicPeriod"/>
            </a:pPr>
            <a:r>
              <a:rPr lang="fr-FR" dirty="0">
                <a:hlinkClick r:id="rId2"/>
              </a:rPr>
              <a:t>http://www.andyscottsculptor.com/</a:t>
            </a:r>
            <a:endParaRPr lang="fr-FR" dirty="0">
              <a:hlinkClick r:id="rId3"/>
            </a:endParaRPr>
          </a:p>
          <a:p>
            <a:pPr marL="514350" indent="-514350">
              <a:buFont typeface="+mj-lt"/>
              <a:buAutoNum type="arabicPeriod"/>
            </a:pPr>
            <a:r>
              <a:rPr lang="fr-FR" dirty="0">
                <a:hlinkClick r:id="rId4"/>
              </a:rPr>
              <a:t>http://en.wikipedia.org/wiki/The_Kelpies </a:t>
            </a:r>
            <a:endParaRPr lang="fr-FR" dirty="0">
              <a:hlinkClick r:id="rId3"/>
            </a:endParaRPr>
          </a:p>
          <a:p>
            <a:pPr marL="514350" indent="-514350">
              <a:buFont typeface="+mj-lt"/>
              <a:buAutoNum type="arabicPeriod"/>
            </a:pPr>
            <a:r>
              <a:rPr lang="fr-FR" dirty="0">
                <a:hlinkClick r:id="rId5"/>
              </a:rPr>
              <a:t>http://atomium.be/</a:t>
            </a:r>
            <a:endParaRPr lang="fr-FR" dirty="0">
              <a:hlinkClick r:id="rId3"/>
            </a:endParaRPr>
          </a:p>
          <a:p>
            <a:pPr marL="514350" indent="-514350">
              <a:buFont typeface="+mj-lt"/>
              <a:buAutoNum type="arabicPeriod"/>
            </a:pPr>
            <a:r>
              <a:rPr lang="fr-FR" dirty="0">
                <a:hlinkClick r:id="rId6"/>
              </a:rPr>
              <a:t>http://en.wikipedia.org/wiki/Atomium</a:t>
            </a:r>
            <a:endParaRPr lang="fr-FR" dirty="0">
              <a:hlinkClick r:id="rId3"/>
            </a:endParaRPr>
          </a:p>
          <a:p>
            <a:pPr marL="514350" indent="-514350">
              <a:buFont typeface="+mj-lt"/>
              <a:buAutoNum type="arabicPeriod"/>
            </a:pPr>
            <a:r>
              <a:rPr lang="fr-FR" dirty="0">
                <a:hlinkClick r:id="rId7"/>
              </a:rPr>
              <a:t>http://www.gatewayarch.com/ </a:t>
            </a:r>
            <a:endParaRPr lang="fr-FR" dirty="0">
              <a:hlinkClick r:id="rId3"/>
            </a:endParaRPr>
          </a:p>
          <a:p>
            <a:pPr marL="514350" indent="-514350">
              <a:buFont typeface="+mj-lt"/>
              <a:buAutoNum type="arabicPeriod"/>
            </a:pPr>
            <a:r>
              <a:rPr lang="fr-FR" dirty="0">
                <a:hlinkClick r:id="rId8"/>
              </a:rPr>
              <a:t>http://en.wikipedia.org/wiki/Gateway_Arch</a:t>
            </a:r>
            <a:endParaRPr lang="fr-FR" dirty="0">
              <a:hlinkClick r:id="rId3"/>
            </a:endParaRPr>
          </a:p>
          <a:p>
            <a:pPr marL="514350" indent="-514350">
              <a:buFont typeface="+mj-lt"/>
              <a:buAutoNum type="arabicPeriod"/>
            </a:pPr>
            <a:r>
              <a:rPr lang="fr-FR" dirty="0">
                <a:hlinkClick r:id="rId9"/>
              </a:rPr>
              <a:t>http://www.cityofchicago.org/city/en/depts/dca/supp_info/millennium_park_-artarchitecture.html</a:t>
            </a:r>
            <a:endParaRPr lang="fr-FR" dirty="0">
              <a:hlinkClick r:id="rId3"/>
            </a:endParaRPr>
          </a:p>
          <a:p>
            <a:pPr marL="514350" indent="-514350">
              <a:buFont typeface="+mj-lt"/>
              <a:buAutoNum type="arabicPeriod"/>
            </a:pPr>
            <a:r>
              <a:rPr lang="fr-FR" dirty="0">
                <a:hlinkClick r:id="rId10"/>
              </a:rPr>
              <a:t>http://en.wikipedia.org/wiki/Cloud_Gate</a:t>
            </a:r>
            <a:endParaRPr lang="fr-FR" dirty="0">
              <a:hlinkClick r:id="rId3"/>
            </a:endParaRPr>
          </a:p>
          <a:p>
            <a:pPr marL="514350" indent="-514350">
              <a:buFont typeface="+mj-lt"/>
              <a:buAutoNum type="arabicPeriod"/>
            </a:pPr>
            <a:r>
              <a:rPr lang="fr-FR" dirty="0">
                <a:hlinkClick r:id="rId11"/>
              </a:rPr>
              <a:t>http://saintluciasculpturepark.com/portfolio/anilore-banon/</a:t>
            </a:r>
            <a:endParaRPr lang="fr-FR" dirty="0"/>
          </a:p>
          <a:p>
            <a:pPr marL="514350" indent="-514350">
              <a:buFont typeface="+mj-lt"/>
              <a:buAutoNum type="arabicPeriod"/>
            </a:pPr>
            <a:r>
              <a:rPr lang="fr-FR" dirty="0">
                <a:hlinkClick r:id="rId12"/>
              </a:rPr>
              <a:t>http://www.war-memorial.net/The-Braves---Les-Braves-1.292</a:t>
            </a:r>
            <a:r>
              <a:rPr lang="fr-FR" dirty="0"/>
              <a:t> </a:t>
            </a:r>
          </a:p>
          <a:p>
            <a:pPr marL="514350" indent="-514350">
              <a:buFont typeface="+mj-lt"/>
              <a:buAutoNum type="arabicPeriod"/>
            </a:pPr>
            <a:r>
              <a:rPr lang="fr-FR" dirty="0">
                <a:hlinkClick r:id="rId13"/>
              </a:rPr>
              <a:t>https://www.youtube.com/watch?v=yHkOQWPZhyM</a:t>
            </a:r>
            <a:endParaRPr lang="fr-FR" dirty="0"/>
          </a:p>
          <a:p>
            <a:pPr marL="514350" indent="-514350">
              <a:buFont typeface="+mj-lt"/>
              <a:buAutoNum type="arabicPeriod"/>
            </a:pPr>
            <a:r>
              <a:rPr lang="fr-FR" dirty="0">
                <a:hlinkClick r:id="rId14"/>
              </a:rPr>
              <a:t>https://jaumeplensa.com/works-and-projects/public-space/mirror-2012</a:t>
            </a:r>
            <a:endParaRPr lang="fr-FR" dirty="0"/>
          </a:p>
          <a:p>
            <a:pPr marL="514350" indent="-514350">
              <a:buFont typeface="+mj-lt"/>
              <a:buAutoNum type="arabicPeriod"/>
            </a:pPr>
            <a:r>
              <a:rPr lang="fr-FR" dirty="0">
                <a:hlinkClick r:id="rId15"/>
              </a:rPr>
              <a:t>https://www.theguardian.com/artanddesign/2011/mar/30/jaume-plensa-show-at-yorkshire-sculpture-park</a:t>
            </a:r>
            <a:r>
              <a:rPr lang="fr-FR" dirty="0"/>
              <a:t>    </a:t>
            </a:r>
          </a:p>
          <a:p>
            <a:pPr marL="514350" indent="-514350">
              <a:buFont typeface="+mj-lt"/>
              <a:buAutoNum type="arabicPeriod"/>
            </a:pPr>
            <a:r>
              <a:rPr lang="fr-FR" dirty="0">
                <a:hlinkClick r:id="rId16"/>
              </a:rPr>
              <a:t>https://www.theguardian.com/arts/gallery/2007/oct/03/spider</a:t>
            </a:r>
            <a:endParaRPr lang="fr-FR" dirty="0"/>
          </a:p>
          <a:p>
            <a:pPr marL="514350" indent="-514350">
              <a:buFont typeface="+mj-lt"/>
              <a:buAutoNum type="arabicPeriod"/>
            </a:pPr>
            <a:r>
              <a:rPr lang="fr-FR" dirty="0">
                <a:hlinkClick r:id="rId17"/>
              </a:rPr>
              <a:t>http://www.eilahiltunen.net/monument.html</a:t>
            </a:r>
            <a:endParaRPr lang="fr-FR" dirty="0"/>
          </a:p>
        </p:txBody>
      </p:sp>
      <p:sp>
        <p:nvSpPr>
          <p:cNvPr id="4" name="Slide Number Placeholder 3"/>
          <p:cNvSpPr>
            <a:spLocks noGrp="1"/>
          </p:cNvSpPr>
          <p:nvPr>
            <p:ph type="sldNum" sz="quarter" idx="12"/>
          </p:nvPr>
        </p:nvSpPr>
        <p:spPr/>
        <p:txBody>
          <a:bodyPr/>
          <a:lstStyle/>
          <a:p>
            <a:fld id="{387D9DEA-C109-4EC7-BDCC-42D7A05A445D}" type="slidenum">
              <a:rPr lang="fr-FR" smtClean="0"/>
              <a:pPr/>
              <a:t>28</a:t>
            </a:fld>
            <a:endParaRPr lang="fr-FR"/>
          </a:p>
        </p:txBody>
      </p:sp>
      <p:sp>
        <p:nvSpPr>
          <p:cNvPr id="5" name="Rectangle 4">
            <a:extLst>
              <a:ext uri="{FF2B5EF4-FFF2-40B4-BE49-F238E27FC236}">
                <a16:creationId xmlns:a16="http://schemas.microsoft.com/office/drawing/2014/main" id="{9CA3FF7D-2009-42CE-AAC6-88F37A2980F8}"/>
              </a:ext>
            </a:extLst>
          </p:cNvPr>
          <p:cNvSpPr/>
          <p:nvPr/>
        </p:nvSpPr>
        <p:spPr>
          <a:xfrm rot="1322741">
            <a:off x="6883031" y="502648"/>
            <a:ext cx="1738392" cy="6869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solidFill>
                  <a:srgbClr val="FF0000"/>
                </a:solidFill>
              </a:rPr>
              <a:t>UAKTUALNIONE</a:t>
            </a:r>
            <a:r>
              <a:rPr lang="fr-FR" b="1" dirty="0">
                <a:solidFill>
                  <a:srgbClr val="FF0000"/>
                </a:solidFill>
              </a:rPr>
              <a:t> 2019!</a:t>
            </a:r>
            <a:endParaRPr lang="en-US" b="1" dirty="0">
              <a:solidFill>
                <a:srgbClr val="FF0000"/>
              </a:solidFill>
            </a:endParaRPr>
          </a:p>
        </p:txBody>
      </p:sp>
    </p:spTree>
    <p:extLst>
      <p:ext uri="{BB962C8B-B14F-4D97-AF65-F5344CB8AC3E}">
        <p14:creationId xmlns:p14="http://schemas.microsoft.com/office/powerpoint/2010/main" val="8881396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l-PL" sz="3600" dirty="0"/>
              <a:t>Źródła </a:t>
            </a:r>
            <a:r>
              <a:rPr lang="fr-FR" sz="3600" dirty="0"/>
              <a:t>(2/3)</a:t>
            </a:r>
          </a:p>
        </p:txBody>
      </p:sp>
      <p:sp>
        <p:nvSpPr>
          <p:cNvPr id="3" name="Content Placeholder 2"/>
          <p:cNvSpPr>
            <a:spLocks noGrp="1"/>
          </p:cNvSpPr>
          <p:nvPr>
            <p:ph idx="1"/>
          </p:nvPr>
        </p:nvSpPr>
        <p:spPr/>
        <p:txBody>
          <a:bodyPr>
            <a:normAutofit fontScale="55000" lnSpcReduction="20000"/>
          </a:bodyPr>
          <a:lstStyle/>
          <a:p>
            <a:pPr marL="514350" indent="-514350">
              <a:buFont typeface="+mj-lt"/>
              <a:buAutoNum type="arabicPeriod" startAt="16"/>
            </a:pPr>
            <a:r>
              <a:rPr lang="fr-FR" dirty="0">
                <a:hlinkClick r:id="rId2"/>
              </a:rPr>
              <a:t>http://monicabonvicini.net/work/she-lies/ </a:t>
            </a:r>
            <a:endParaRPr lang="fr-FR" dirty="0">
              <a:hlinkClick r:id="rId3"/>
            </a:endParaRPr>
          </a:p>
          <a:p>
            <a:pPr marL="514350" indent="-514350">
              <a:buFont typeface="+mj-lt"/>
              <a:buAutoNum type="arabicPeriod" startAt="16"/>
            </a:pPr>
            <a:r>
              <a:rPr lang="fr-FR" dirty="0">
                <a:hlinkClick r:id="rId4"/>
              </a:rPr>
              <a:t>http://anishkapoor.com/111/turning-the-world-upside-down</a:t>
            </a:r>
            <a:endParaRPr lang="fr-FR" dirty="0">
              <a:hlinkClick r:id="rId3"/>
            </a:endParaRPr>
          </a:p>
          <a:p>
            <a:pPr marL="514350" indent="-514350">
              <a:buFont typeface="+mj-lt"/>
              <a:buAutoNum type="arabicPeriod" startAt="16"/>
            </a:pPr>
            <a:r>
              <a:rPr lang="fr-FR" dirty="0">
                <a:hlinkClick r:id="rId5"/>
              </a:rPr>
              <a:t>https://www.gpsmycity.com/attractions/sun-voyager-28054.html</a:t>
            </a:r>
            <a:endParaRPr lang="fr-FR" dirty="0"/>
          </a:p>
          <a:p>
            <a:pPr marL="514350" indent="-514350">
              <a:buFont typeface="+mj-lt"/>
              <a:buAutoNum type="arabicPeriod" startAt="16"/>
            </a:pPr>
            <a:r>
              <a:rPr lang="fr-FR" dirty="0">
                <a:hlinkClick r:id="rId6"/>
              </a:rPr>
              <a:t>http://twistedsifter.com/2014/07/wire-fairy-sculptures-by-robin-wight/</a:t>
            </a:r>
            <a:endParaRPr lang="fr-FR" dirty="0"/>
          </a:p>
          <a:p>
            <a:pPr marL="514350" indent="-514350">
              <a:buFont typeface="+mj-lt"/>
              <a:buAutoNum type="arabicPeriod" startAt="16"/>
            </a:pPr>
            <a:r>
              <a:rPr lang="fr-FR" dirty="0">
                <a:hlinkClick r:id="rId3"/>
              </a:rPr>
              <a:t>http://megaconstrucciones.net/?construccion=cristo-chiapas</a:t>
            </a:r>
            <a:endParaRPr lang="fr-FR" dirty="0"/>
          </a:p>
          <a:p>
            <a:pPr marL="514350" indent="-514350">
              <a:buFont typeface="+mj-lt"/>
              <a:buAutoNum type="arabicPeriod" startAt="16"/>
            </a:pPr>
            <a:r>
              <a:rPr lang="fr-FR" dirty="0">
                <a:hlinkClick r:id="rId7"/>
              </a:rPr>
              <a:t>http://joanavasconcelos.com/det_en.aspx?f=2393&amp;o=933</a:t>
            </a:r>
            <a:endParaRPr lang="fr-FR" dirty="0"/>
          </a:p>
          <a:p>
            <a:pPr marL="514350" indent="-514350">
              <a:buFont typeface="+mj-lt"/>
              <a:buAutoNum type="arabicPeriod" startAt="16"/>
            </a:pPr>
            <a:r>
              <a:rPr lang="fr-FR" dirty="0">
                <a:hlinkClick r:id="rId8"/>
              </a:rPr>
              <a:t>http://www.jeffkoons.com/artwork/celebration/sacred-heart</a:t>
            </a:r>
            <a:endParaRPr lang="fr-FR" dirty="0"/>
          </a:p>
          <a:p>
            <a:pPr marL="514350" indent="-514350">
              <a:buFont typeface="+mj-lt"/>
              <a:buAutoNum type="arabicPeriod" startAt="16"/>
            </a:pPr>
            <a:r>
              <a:rPr lang="fr-FR" dirty="0">
                <a:hlinkClick r:id="rId9"/>
              </a:rPr>
              <a:t>http://www.bruvel.com/exhibitions/houston-art-fair-2015</a:t>
            </a:r>
            <a:endParaRPr lang="fr-FR" dirty="0"/>
          </a:p>
          <a:p>
            <a:pPr marL="514350" indent="-514350">
              <a:buFont typeface="+mj-lt"/>
              <a:buAutoNum type="arabicPeriod" startAt="16"/>
            </a:pPr>
            <a:r>
              <a:rPr lang="fr-FR" dirty="0">
                <a:hlinkClick r:id="rId10"/>
              </a:rPr>
              <a:t>http://twistedsifter.com/2011/10/metalmorphosis-sculpture-david-cerny/</a:t>
            </a:r>
            <a:endParaRPr lang="fr-FR" dirty="0"/>
          </a:p>
          <a:p>
            <a:pPr marL="514350" indent="-514350">
              <a:buFont typeface="+mj-lt"/>
              <a:buAutoNum type="arabicPeriod" startAt="16"/>
            </a:pPr>
            <a:r>
              <a:rPr lang="en-US" dirty="0">
                <a:hlinkClick r:id="rId11"/>
              </a:rPr>
              <a:t>https://www.dailyscandinavian.com/the-worlds-biggest-elk-statue-in-norway/</a:t>
            </a:r>
            <a:r>
              <a:rPr lang="en-US" dirty="0"/>
              <a:t> </a:t>
            </a:r>
          </a:p>
          <a:p>
            <a:pPr marL="514350" indent="-514350">
              <a:buFont typeface="+mj-lt"/>
              <a:buAutoNum type="arabicPeriod" startAt="16"/>
            </a:pPr>
            <a:r>
              <a:rPr lang="fr-FR" dirty="0">
                <a:hlinkClick r:id="rId12"/>
              </a:rPr>
              <a:t>https://www.parisladouce.com/2013/03/paris-la-danse-de-la-fontaine-emergente.html</a:t>
            </a:r>
            <a:endParaRPr lang="fr-FR" dirty="0"/>
          </a:p>
          <a:p>
            <a:pPr marL="514350" indent="-514350">
              <a:buFont typeface="+mj-lt"/>
              <a:buAutoNum type="arabicPeriod" startAt="16"/>
            </a:pPr>
            <a:r>
              <a:rPr lang="en-US" dirty="0">
                <a:hlinkClick r:id="rId13"/>
              </a:rPr>
              <a:t>http://www.barcelonaturisme.com/wv3/en/page/1232/peix-fish-frank-gehry.html </a:t>
            </a:r>
            <a:endParaRPr lang="en-US" dirty="0"/>
          </a:p>
          <a:p>
            <a:pPr marL="514350" indent="-514350">
              <a:buFont typeface="+mj-lt"/>
              <a:buAutoNum type="arabicPeriod" startAt="16"/>
            </a:pPr>
            <a:r>
              <a:rPr lang="en-US" dirty="0">
                <a:hlinkClick r:id="rId14"/>
              </a:rPr>
              <a:t>https://www.archdaily.com/792211/blossom-pavilion-atelier-deshaus/5799b693e58ece81bd00004a-blossom-pavilion-atelier-deshaus-photo</a:t>
            </a:r>
            <a:endParaRPr lang="fr-FR" dirty="0"/>
          </a:p>
        </p:txBody>
      </p:sp>
      <p:sp>
        <p:nvSpPr>
          <p:cNvPr id="4" name="Slide Number Placeholder 3"/>
          <p:cNvSpPr>
            <a:spLocks noGrp="1"/>
          </p:cNvSpPr>
          <p:nvPr>
            <p:ph type="sldNum" sz="quarter" idx="12"/>
          </p:nvPr>
        </p:nvSpPr>
        <p:spPr/>
        <p:txBody>
          <a:bodyPr/>
          <a:lstStyle/>
          <a:p>
            <a:fld id="{387D9DEA-C109-4EC7-BDCC-42D7A05A445D}" type="slidenum">
              <a:rPr lang="fr-FR" smtClean="0"/>
              <a:pPr/>
              <a:t>29</a:t>
            </a:fld>
            <a:endParaRPr lang="fr-FR"/>
          </a:p>
        </p:txBody>
      </p:sp>
      <p:sp>
        <p:nvSpPr>
          <p:cNvPr id="6" name="Rectangle 5">
            <a:extLst>
              <a:ext uri="{FF2B5EF4-FFF2-40B4-BE49-F238E27FC236}">
                <a16:creationId xmlns:a16="http://schemas.microsoft.com/office/drawing/2014/main" id="{C1170B28-87E2-4759-AF3D-38D0D812E6BC}"/>
              </a:ext>
            </a:extLst>
          </p:cNvPr>
          <p:cNvSpPr/>
          <p:nvPr/>
        </p:nvSpPr>
        <p:spPr>
          <a:xfrm rot="1322741">
            <a:off x="6883031" y="502648"/>
            <a:ext cx="1738392" cy="6869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solidFill>
                  <a:srgbClr val="FF0000"/>
                </a:solidFill>
              </a:rPr>
              <a:t>UAKTUALNIONE</a:t>
            </a:r>
            <a:r>
              <a:rPr lang="fr-FR" b="1" dirty="0">
                <a:solidFill>
                  <a:srgbClr val="FF0000"/>
                </a:solidFill>
              </a:rPr>
              <a:t> 2019!</a:t>
            </a:r>
            <a:endParaRPr lang="en-US" b="1" dirty="0">
              <a:solidFill>
                <a:srgbClr val="FF0000"/>
              </a:solidFill>
            </a:endParaRPr>
          </a:p>
        </p:txBody>
      </p:sp>
    </p:spTree>
    <p:extLst>
      <p:ext uri="{BB962C8B-B14F-4D97-AF65-F5344CB8AC3E}">
        <p14:creationId xmlns:p14="http://schemas.microsoft.com/office/powerpoint/2010/main" val="3864572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01208"/>
            <a:ext cx="7200000" cy="566738"/>
          </a:xfrm>
        </p:spPr>
        <p:txBody>
          <a:bodyPr>
            <a:noAutofit/>
          </a:bodyPr>
          <a:lstStyle/>
          <a:p>
            <a:r>
              <a:rPr lang="pl-PL" dirty="0"/>
              <a:t>Projekt</a:t>
            </a:r>
            <a:r>
              <a:rPr lang="en-US" dirty="0"/>
              <a:t>: A. </a:t>
            </a:r>
            <a:r>
              <a:rPr lang="en-US" dirty="0" err="1"/>
              <a:t>Waterkeyn</a:t>
            </a:r>
            <a:r>
              <a:rPr lang="pl-PL" dirty="0"/>
              <a:t>,</a:t>
            </a:r>
            <a:r>
              <a:rPr lang="en-US" dirty="0"/>
              <a:t>  </a:t>
            </a:r>
            <a:r>
              <a:rPr lang="pl-PL" dirty="0" err="1"/>
              <a:t>Arhitekci</a:t>
            </a:r>
            <a:r>
              <a:rPr lang="en-US" dirty="0"/>
              <a:t>: A. </a:t>
            </a:r>
            <a:r>
              <a:rPr lang="pl-PL" dirty="0"/>
              <a:t>i </a:t>
            </a:r>
            <a:r>
              <a:rPr lang="en-US" dirty="0"/>
              <a:t>J. </a:t>
            </a:r>
            <a:r>
              <a:rPr lang="en-US" dirty="0" err="1"/>
              <a:t>Polak</a:t>
            </a:r>
            <a:r>
              <a:rPr lang="en-US" dirty="0"/>
              <a:t>: </a:t>
            </a:r>
            <a:r>
              <a:rPr lang="fr-FR" dirty="0"/>
              <a:t>Atomium </a:t>
            </a:r>
            <a:r>
              <a:rPr lang="fr-FR" baseline="30000" dirty="0"/>
              <a:t>3, 4</a:t>
            </a:r>
            <a:endParaRPr lang="fr-FR" dirty="0"/>
          </a:p>
        </p:txBody>
      </p:sp>
      <p:pic>
        <p:nvPicPr>
          <p:cNvPr id="3076"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2362" b="4455"/>
          <a:stretch/>
        </p:blipFill>
        <p:spPr bwMode="auto">
          <a:xfrm>
            <a:off x="-1691" y="0"/>
            <a:ext cx="7200000" cy="53557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0" y="5805264"/>
            <a:ext cx="8820472" cy="1092607"/>
          </a:xfrm>
          <a:prstGeom prst="rect">
            <a:avLst/>
          </a:prstGeom>
          <a:noFill/>
        </p:spPr>
        <p:txBody>
          <a:bodyPr wrap="square" rtlCol="0">
            <a:spAutoFit/>
          </a:bodyPr>
          <a:lstStyle/>
          <a:p>
            <a:pPr algn="just"/>
            <a:r>
              <a:rPr lang="pl-PL" sz="1300" dirty="0"/>
              <a:t>Budynek Atomium powstał z okazji odbywającej się w 1958 r. w Brukseli Wystawy Światowej. Tworzy go dziewięć połączonych ze sobą kół. Cała konstrukcja przypomina, powiększony 165 miliardów razy, model kryształu żelaza. Budowla przeszła gruntowną renowację, która trwała od 2004 do 2006 r. Objęła ona m.in. wymianę zmatowiałych okładzin aluminiowych, które zastąpiono elementami wykonanymi ze stali nierdzewnej. CNN określiło Atomium jako najbardziej niezwykły budynek w Europie. Stanowi on jedną z największych atrakcji Brukseli.</a:t>
            </a:r>
            <a:endParaRPr lang="fr-FR" sz="1300" dirty="0"/>
          </a:p>
        </p:txBody>
      </p:sp>
      <p:sp>
        <p:nvSpPr>
          <p:cNvPr id="8" name="TextBox 7"/>
          <p:cNvSpPr txBox="1"/>
          <p:nvPr/>
        </p:nvSpPr>
        <p:spPr>
          <a:xfrm>
            <a:off x="7197566" y="0"/>
            <a:ext cx="1622906" cy="2831544"/>
          </a:xfrm>
          <a:prstGeom prst="rect">
            <a:avLst/>
          </a:prstGeom>
          <a:noFill/>
        </p:spPr>
        <p:txBody>
          <a:bodyPr wrap="square" rtlCol="0">
            <a:spAutoFit/>
          </a:bodyPr>
          <a:lstStyle/>
          <a:p>
            <a:r>
              <a:rPr lang="pl-PL" sz="1400" b="1" dirty="0"/>
              <a:t>Lokalizacja</a:t>
            </a:r>
            <a:r>
              <a:rPr lang="nl-BE" sz="1400" b="1" dirty="0"/>
              <a:t>:</a:t>
            </a:r>
          </a:p>
          <a:p>
            <a:r>
              <a:rPr lang="pl-PL" sz="1200" dirty="0"/>
              <a:t>Bruksela</a:t>
            </a:r>
            <a:r>
              <a:rPr lang="nl-BE" sz="1200" dirty="0"/>
              <a:t>, </a:t>
            </a:r>
            <a:r>
              <a:rPr lang="pl-PL" sz="1200" dirty="0"/>
              <a:t>Belgia</a:t>
            </a:r>
            <a:endParaRPr lang="nl-BE" sz="1200" dirty="0"/>
          </a:p>
          <a:p>
            <a:r>
              <a:rPr lang="nl-BE" sz="1400" b="1" dirty="0"/>
              <a:t>Materia</a:t>
            </a:r>
            <a:r>
              <a:rPr lang="pl-PL" sz="1400" b="1" dirty="0"/>
              <a:t>ł</a:t>
            </a:r>
            <a:r>
              <a:rPr lang="nl-BE" sz="1400" b="1" dirty="0"/>
              <a:t>:</a:t>
            </a:r>
          </a:p>
          <a:p>
            <a:r>
              <a:rPr lang="pl-PL" sz="1200" dirty="0"/>
              <a:t>Polerowana stal nierdzewna </a:t>
            </a:r>
            <a:r>
              <a:rPr lang="nl-BE" sz="1200" dirty="0"/>
              <a:t>1.4404 (316L)</a:t>
            </a:r>
          </a:p>
          <a:p>
            <a:r>
              <a:rPr lang="pl-PL" sz="1400" b="1" dirty="0"/>
              <a:t>Wymiary</a:t>
            </a:r>
            <a:r>
              <a:rPr lang="nl-BE" sz="1400" b="1" dirty="0"/>
              <a:t>:</a:t>
            </a:r>
          </a:p>
          <a:p>
            <a:r>
              <a:rPr lang="pl-PL" sz="1200" dirty="0"/>
              <a:t>Wysokość całości </a:t>
            </a:r>
            <a:r>
              <a:rPr lang="nl-BE" sz="1200" dirty="0"/>
              <a:t>102 met</a:t>
            </a:r>
            <a:r>
              <a:rPr lang="pl-PL" sz="1200" dirty="0" err="1"/>
              <a:t>ry</a:t>
            </a:r>
            <a:r>
              <a:rPr lang="pl-PL" sz="1200" dirty="0"/>
              <a:t>, a każda kula ma średnicę 18 m</a:t>
            </a:r>
            <a:endParaRPr lang="nl-BE" sz="1200" dirty="0"/>
          </a:p>
          <a:p>
            <a:r>
              <a:rPr lang="pl-PL" sz="1400" b="1" dirty="0"/>
              <a:t>Waga</a:t>
            </a:r>
            <a:r>
              <a:rPr lang="nl-BE" sz="1400" b="1" dirty="0"/>
              <a:t>:</a:t>
            </a:r>
          </a:p>
          <a:p>
            <a:r>
              <a:rPr lang="nl-BE" sz="1200" dirty="0"/>
              <a:t>2400 ton</a:t>
            </a:r>
          </a:p>
          <a:p>
            <a:r>
              <a:rPr lang="pl-PL" sz="1400" b="1" dirty="0"/>
              <a:t>Rok budowy</a:t>
            </a:r>
            <a:r>
              <a:rPr lang="nl-BE" sz="1400" b="1" dirty="0"/>
              <a:t>:</a:t>
            </a:r>
          </a:p>
          <a:p>
            <a:r>
              <a:rPr lang="nl-BE" sz="1200" dirty="0"/>
              <a:t>1958</a:t>
            </a:r>
          </a:p>
        </p:txBody>
      </p:sp>
      <p:sp>
        <p:nvSpPr>
          <p:cNvPr id="7" name="Slide Number Placeholder 6"/>
          <p:cNvSpPr>
            <a:spLocks noGrp="1"/>
          </p:cNvSpPr>
          <p:nvPr>
            <p:ph type="sldNum" sz="quarter" idx="12"/>
          </p:nvPr>
        </p:nvSpPr>
        <p:spPr/>
        <p:txBody>
          <a:bodyPr/>
          <a:lstStyle/>
          <a:p>
            <a:fld id="{387D9DEA-C109-4EC7-BDCC-42D7A05A445D}" type="slidenum">
              <a:rPr lang="fr-FR" smtClean="0"/>
              <a:t>3</a:t>
            </a:fld>
            <a:endParaRPr lang="fr-FR"/>
          </a:p>
        </p:txBody>
      </p:sp>
    </p:spTree>
    <p:extLst>
      <p:ext uri="{BB962C8B-B14F-4D97-AF65-F5344CB8AC3E}">
        <p14:creationId xmlns:p14="http://schemas.microsoft.com/office/powerpoint/2010/main" val="16408536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l-PL" sz="3600" dirty="0"/>
              <a:t>Źródła </a:t>
            </a:r>
            <a:r>
              <a:rPr lang="fr-FR" sz="3600" dirty="0"/>
              <a:t>(3/3)</a:t>
            </a:r>
          </a:p>
        </p:txBody>
      </p:sp>
      <p:sp>
        <p:nvSpPr>
          <p:cNvPr id="3" name="Content Placeholder 2"/>
          <p:cNvSpPr>
            <a:spLocks noGrp="1"/>
          </p:cNvSpPr>
          <p:nvPr>
            <p:ph idx="1"/>
          </p:nvPr>
        </p:nvSpPr>
        <p:spPr/>
        <p:txBody>
          <a:bodyPr>
            <a:noAutofit/>
          </a:bodyPr>
          <a:lstStyle/>
          <a:p>
            <a:pPr marL="514350" indent="-514350">
              <a:buFont typeface="+mj-lt"/>
              <a:buAutoNum type="arabicPeriod" startAt="29"/>
            </a:pPr>
            <a:r>
              <a:rPr lang="en-US" sz="2000" dirty="0">
                <a:hlinkClick r:id="rId2"/>
              </a:rPr>
              <a:t>https://mymodernmet.com/wire-sculptures-martin-debenham/</a:t>
            </a:r>
            <a:r>
              <a:rPr lang="en-US" sz="2000" dirty="0"/>
              <a:t> </a:t>
            </a:r>
          </a:p>
          <a:p>
            <a:pPr marL="514350" indent="-514350">
              <a:buFont typeface="+mj-lt"/>
              <a:buAutoNum type="arabicPeriod" startAt="29"/>
            </a:pPr>
            <a:r>
              <a:rPr lang="fr-FR" sz="2000" dirty="0">
                <a:hlinkClick r:id="rId3"/>
              </a:rPr>
              <a:t>http://www.gahr-metalart.com/artworks/metal_wall_art.htm</a:t>
            </a:r>
            <a:endParaRPr lang="fr-FR" sz="2000" dirty="0"/>
          </a:p>
          <a:p>
            <a:pPr marL="514350" indent="-514350">
              <a:buFont typeface="+mj-lt"/>
              <a:buAutoNum type="arabicPeriod" startAt="29"/>
            </a:pPr>
            <a:r>
              <a:rPr lang="fr-FR" sz="2000" dirty="0">
                <a:hlinkClick r:id="rId4"/>
              </a:rPr>
              <a:t>http://www.ralfonso.com</a:t>
            </a:r>
            <a:endParaRPr lang="fr-FR" sz="2000" dirty="0"/>
          </a:p>
          <a:p>
            <a:pPr marL="514350" indent="-514350">
              <a:buFont typeface="+mj-lt"/>
              <a:buAutoNum type="arabicPeriod" startAt="29"/>
            </a:pPr>
            <a:r>
              <a:rPr lang="en-GB" sz="2000" dirty="0">
                <a:hlinkClick r:id="rId5"/>
              </a:rPr>
              <a:t>https://mymodernmet.com/sun-hyuk-kim-stainless-steel-sculptures/</a:t>
            </a:r>
            <a:endParaRPr lang="en-GB" sz="2000" dirty="0">
              <a:hlinkClick r:id="rId6"/>
            </a:endParaRPr>
          </a:p>
          <a:p>
            <a:pPr marL="514350" indent="-514350">
              <a:buFont typeface="+mj-lt"/>
              <a:buAutoNum type="arabicPeriod" startAt="29"/>
            </a:pPr>
            <a:r>
              <a:rPr lang="en-GB" sz="2000" dirty="0">
                <a:hlinkClick r:id="rId6"/>
              </a:rPr>
              <a:t>https://www.sunhyuk.com/sculpture</a:t>
            </a:r>
            <a:endParaRPr lang="fr-FR" sz="2000" dirty="0"/>
          </a:p>
        </p:txBody>
      </p:sp>
      <p:sp>
        <p:nvSpPr>
          <p:cNvPr id="4" name="Slide Number Placeholder 3"/>
          <p:cNvSpPr>
            <a:spLocks noGrp="1"/>
          </p:cNvSpPr>
          <p:nvPr>
            <p:ph type="sldNum" sz="quarter" idx="12"/>
          </p:nvPr>
        </p:nvSpPr>
        <p:spPr/>
        <p:txBody>
          <a:bodyPr/>
          <a:lstStyle/>
          <a:p>
            <a:fld id="{387D9DEA-C109-4EC7-BDCC-42D7A05A445D}" type="slidenum">
              <a:rPr lang="fr-FR" smtClean="0"/>
              <a:pPr/>
              <a:t>30</a:t>
            </a:fld>
            <a:endParaRPr lang="fr-FR"/>
          </a:p>
        </p:txBody>
      </p:sp>
      <p:sp>
        <p:nvSpPr>
          <p:cNvPr id="6" name="Rectangle 5">
            <a:extLst>
              <a:ext uri="{FF2B5EF4-FFF2-40B4-BE49-F238E27FC236}">
                <a16:creationId xmlns:a16="http://schemas.microsoft.com/office/drawing/2014/main" id="{B9F1FC43-CEF7-48D6-82DC-BB02DF86DC4E}"/>
              </a:ext>
            </a:extLst>
          </p:cNvPr>
          <p:cNvSpPr/>
          <p:nvPr/>
        </p:nvSpPr>
        <p:spPr>
          <a:xfrm rot="1322741">
            <a:off x="6883031" y="502648"/>
            <a:ext cx="1738392" cy="6869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solidFill>
                  <a:srgbClr val="FF0000"/>
                </a:solidFill>
              </a:rPr>
              <a:t>UAKTUALNIONE</a:t>
            </a:r>
            <a:r>
              <a:rPr lang="fr-FR" b="1" dirty="0">
                <a:solidFill>
                  <a:srgbClr val="FF0000"/>
                </a:solidFill>
              </a:rPr>
              <a:t> 2019!</a:t>
            </a:r>
            <a:endParaRPr lang="en-US" b="1" dirty="0">
              <a:solidFill>
                <a:srgbClr val="FF0000"/>
              </a:solidFill>
            </a:endParaRPr>
          </a:p>
        </p:txBody>
      </p:sp>
    </p:spTree>
    <p:extLst>
      <p:ext uri="{BB962C8B-B14F-4D97-AF65-F5344CB8AC3E}">
        <p14:creationId xmlns:p14="http://schemas.microsoft.com/office/powerpoint/2010/main" val="2121505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8" y="4795461"/>
            <a:ext cx="7671592" cy="566738"/>
          </a:xfrm>
        </p:spPr>
        <p:txBody>
          <a:bodyPr>
            <a:noAutofit/>
          </a:bodyPr>
          <a:lstStyle/>
          <a:p>
            <a:r>
              <a:rPr lang="pl-PL" dirty="0"/>
              <a:t>Projekt</a:t>
            </a:r>
            <a:r>
              <a:rPr lang="en-US" dirty="0"/>
              <a:t>: E. Saarinen</a:t>
            </a:r>
            <a:r>
              <a:rPr lang="pl-PL" dirty="0"/>
              <a:t>,</a:t>
            </a:r>
            <a:r>
              <a:rPr lang="en-US" dirty="0"/>
              <a:t> </a:t>
            </a:r>
            <a:r>
              <a:rPr lang="pl-PL" dirty="0"/>
              <a:t>Inżynier</a:t>
            </a:r>
            <a:r>
              <a:rPr lang="en-US" dirty="0"/>
              <a:t>: H. </a:t>
            </a:r>
            <a:r>
              <a:rPr lang="en-US" dirty="0" err="1"/>
              <a:t>Bandel</a:t>
            </a:r>
            <a:r>
              <a:rPr lang="en-US" dirty="0"/>
              <a:t>: </a:t>
            </a:r>
            <a:r>
              <a:rPr lang="fr-FR" dirty="0"/>
              <a:t>Gateway Arch</a:t>
            </a:r>
            <a:r>
              <a:rPr lang="pl-PL" dirty="0"/>
              <a:t> </a:t>
            </a:r>
            <a:r>
              <a:rPr lang="pl-PL" sz="1400" b="0" i="1" dirty="0"/>
              <a:t>(Łuk Wjazdowy)</a:t>
            </a:r>
            <a:r>
              <a:rPr lang="en-GB" sz="1400" b="0" i="1" dirty="0"/>
              <a:t> </a:t>
            </a:r>
            <a:r>
              <a:rPr lang="en-GB" sz="1400" b="0" i="1" baseline="30000" dirty="0"/>
              <a:t>5,6</a:t>
            </a:r>
            <a:endParaRPr lang="fr-FR" b="0" i="1" baseline="30000" dirty="0"/>
          </a:p>
        </p:txBody>
      </p:sp>
      <p:pic>
        <p:nvPicPr>
          <p:cNvPr id="2051"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8388" b="5983"/>
          <a:stretch/>
        </p:blipFill>
        <p:spPr bwMode="auto">
          <a:xfrm>
            <a:off x="0" y="0"/>
            <a:ext cx="7200000" cy="47788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1081" y="5373216"/>
            <a:ext cx="7198919" cy="954107"/>
          </a:xfrm>
          <a:prstGeom prst="rect">
            <a:avLst/>
          </a:prstGeom>
          <a:noFill/>
        </p:spPr>
        <p:txBody>
          <a:bodyPr wrap="square" rtlCol="0">
            <a:spAutoFit/>
          </a:bodyPr>
          <a:lstStyle/>
          <a:p>
            <a:pPr algn="just"/>
            <a:r>
              <a:rPr lang="pl-PL" sz="1400" dirty="0"/>
              <a:t>Zaprojektowany jako "ogólnodostępny pomnik dla uczczenia ludzi, którzy sprawili, że stała się możliwa ekspansja terytorialna USA na zachód....",. Pomnik Gateway </a:t>
            </a:r>
            <a:r>
              <a:rPr lang="pl-PL" sz="1400" dirty="0" err="1"/>
              <a:t>Arch</a:t>
            </a:r>
            <a:r>
              <a:rPr lang="pl-PL" sz="1400" dirty="0"/>
              <a:t> w </a:t>
            </a:r>
            <a:r>
              <a:rPr lang="pl-PL" sz="1400" dirty="0" err="1"/>
              <a:t>St</a:t>
            </a:r>
            <a:r>
              <a:rPr lang="pl-PL" sz="1400" dirty="0"/>
              <a:t> Louis, MO, USA, ma 192 metry wysokości. Ten najwyższy na świecie łuk stał się symbolem </a:t>
            </a:r>
            <a:r>
              <a:rPr lang="pl-PL" sz="1400" dirty="0" err="1"/>
              <a:t>St</a:t>
            </a:r>
            <a:r>
              <a:rPr lang="pl-PL" sz="1400" dirty="0"/>
              <a:t> Louis. Waży 4164 tony, z których 803 tony to okładzina ze stali nierdzewnej AISI 304.</a:t>
            </a:r>
            <a:endParaRPr lang="en-US" sz="1400" dirty="0"/>
          </a:p>
        </p:txBody>
      </p:sp>
      <p:sp>
        <p:nvSpPr>
          <p:cNvPr id="7" name="TextBox 6"/>
          <p:cNvSpPr txBox="1"/>
          <p:nvPr/>
        </p:nvSpPr>
        <p:spPr>
          <a:xfrm>
            <a:off x="7197566" y="0"/>
            <a:ext cx="1622906" cy="2277547"/>
          </a:xfrm>
          <a:prstGeom prst="rect">
            <a:avLst/>
          </a:prstGeom>
          <a:noFill/>
        </p:spPr>
        <p:txBody>
          <a:bodyPr wrap="square" rtlCol="0">
            <a:spAutoFit/>
          </a:bodyPr>
          <a:lstStyle/>
          <a:p>
            <a:r>
              <a:rPr lang="pl-PL" sz="1400" b="1" dirty="0"/>
              <a:t>Lokalizacja</a:t>
            </a:r>
            <a:r>
              <a:rPr lang="nl-BE" sz="1400" b="1" dirty="0"/>
              <a:t>:</a:t>
            </a:r>
          </a:p>
          <a:p>
            <a:r>
              <a:rPr lang="nl-BE" sz="1200" dirty="0"/>
              <a:t>St. Louis, MO, USA</a:t>
            </a:r>
          </a:p>
          <a:p>
            <a:r>
              <a:rPr lang="nl-BE" sz="1400" b="1" dirty="0"/>
              <a:t>Materia</a:t>
            </a:r>
            <a:r>
              <a:rPr lang="pl-PL" sz="1400" b="1" dirty="0"/>
              <a:t>ł</a:t>
            </a:r>
            <a:r>
              <a:rPr lang="nl-BE" sz="1400" b="1" dirty="0"/>
              <a:t>:</a:t>
            </a:r>
          </a:p>
          <a:p>
            <a:r>
              <a:rPr lang="pl-PL" sz="1200" dirty="0"/>
              <a:t>Okładzina ze stali nierdzewnej </a:t>
            </a:r>
            <a:r>
              <a:rPr lang="nl-BE" sz="1200" dirty="0"/>
              <a:t>AISI 304 </a:t>
            </a:r>
          </a:p>
          <a:p>
            <a:r>
              <a:rPr lang="pl-PL" sz="1400" b="1" dirty="0"/>
              <a:t>Wymiary</a:t>
            </a:r>
            <a:r>
              <a:rPr lang="nl-BE" sz="1400" b="1" dirty="0"/>
              <a:t>:</a:t>
            </a:r>
          </a:p>
          <a:p>
            <a:r>
              <a:rPr lang="nl-BE" sz="1200" dirty="0"/>
              <a:t>192</a:t>
            </a:r>
            <a:r>
              <a:rPr lang="pl-PL" sz="1200" dirty="0"/>
              <a:t> </a:t>
            </a:r>
            <a:r>
              <a:rPr lang="nl-BE" sz="1200" dirty="0"/>
              <a:t>m </a:t>
            </a:r>
            <a:r>
              <a:rPr lang="pl-PL" sz="1200" dirty="0"/>
              <a:t>wysokości</a:t>
            </a:r>
            <a:endParaRPr lang="nl-BE" sz="1200" dirty="0"/>
          </a:p>
          <a:p>
            <a:r>
              <a:rPr lang="pl-PL" sz="1400" b="1" dirty="0"/>
              <a:t>Waga</a:t>
            </a:r>
            <a:r>
              <a:rPr lang="nl-BE" sz="1400" b="1" dirty="0"/>
              <a:t>:</a:t>
            </a:r>
          </a:p>
          <a:p>
            <a:r>
              <a:rPr lang="nl-BE" sz="1200" dirty="0"/>
              <a:t>4164 ton</a:t>
            </a:r>
            <a:r>
              <a:rPr lang="pl-PL" sz="1200" dirty="0"/>
              <a:t>y</a:t>
            </a:r>
            <a:endParaRPr lang="nl-BE" sz="1200" dirty="0"/>
          </a:p>
          <a:p>
            <a:r>
              <a:rPr lang="pl-PL" sz="1400" b="1" dirty="0"/>
              <a:t>Rok budowy</a:t>
            </a:r>
            <a:r>
              <a:rPr lang="nl-BE" sz="1400" b="1" dirty="0"/>
              <a:t>:</a:t>
            </a:r>
          </a:p>
          <a:p>
            <a:r>
              <a:rPr lang="nl-BE" sz="1200" dirty="0"/>
              <a:t>1965</a:t>
            </a:r>
          </a:p>
        </p:txBody>
      </p:sp>
      <p:sp>
        <p:nvSpPr>
          <p:cNvPr id="6" name="Slide Number Placeholder 5"/>
          <p:cNvSpPr>
            <a:spLocks noGrp="1"/>
          </p:cNvSpPr>
          <p:nvPr>
            <p:ph type="sldNum" sz="quarter" idx="12"/>
          </p:nvPr>
        </p:nvSpPr>
        <p:spPr/>
        <p:txBody>
          <a:bodyPr/>
          <a:lstStyle/>
          <a:p>
            <a:fld id="{387D9DEA-C109-4EC7-BDCC-42D7A05A445D}" type="slidenum">
              <a:rPr lang="fr-FR" smtClean="0"/>
              <a:t>4</a:t>
            </a:fld>
            <a:endParaRPr lang="fr-FR"/>
          </a:p>
        </p:txBody>
      </p:sp>
    </p:spTree>
    <p:extLst>
      <p:ext uri="{BB962C8B-B14F-4D97-AF65-F5344CB8AC3E}">
        <p14:creationId xmlns:p14="http://schemas.microsoft.com/office/powerpoint/2010/main" val="2136511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229200"/>
            <a:ext cx="7020273" cy="566738"/>
          </a:xfrm>
        </p:spPr>
        <p:txBody>
          <a:bodyPr>
            <a:normAutofit/>
          </a:bodyPr>
          <a:lstStyle/>
          <a:p>
            <a:r>
              <a:rPr lang="fr-FR" dirty="0"/>
              <a:t>Sir </a:t>
            </a:r>
            <a:r>
              <a:rPr lang="fr-FR" dirty="0" err="1"/>
              <a:t>Anish</a:t>
            </a:r>
            <a:r>
              <a:rPr lang="fr-FR" dirty="0"/>
              <a:t> Kapoor: Cloud </a:t>
            </a:r>
            <a:r>
              <a:rPr lang="fr-FR" dirty="0" err="1"/>
              <a:t>Gate</a:t>
            </a:r>
            <a:r>
              <a:rPr lang="fr-FR" dirty="0"/>
              <a:t> </a:t>
            </a:r>
            <a:r>
              <a:rPr lang="fr-FR" baseline="30000" dirty="0"/>
              <a:t>7,8</a:t>
            </a:r>
          </a:p>
        </p:txBody>
      </p:sp>
      <p:pic>
        <p:nvPicPr>
          <p:cNvPr id="4101"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
            <a:ext cx="7200000" cy="54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18256" y="5733256"/>
            <a:ext cx="7215822" cy="1154162"/>
          </a:xfrm>
          <a:prstGeom prst="rect">
            <a:avLst/>
          </a:prstGeom>
        </p:spPr>
        <p:txBody>
          <a:bodyPr wrap="square">
            <a:spAutoFit/>
          </a:bodyPr>
          <a:lstStyle/>
          <a:p>
            <a:pPr algn="just"/>
            <a:r>
              <a:rPr lang="pl-PL" sz="1150" dirty="0" err="1"/>
              <a:t>Cloud</a:t>
            </a:r>
            <a:r>
              <a:rPr lang="pl-PL" sz="1150" dirty="0"/>
              <a:t> </a:t>
            </a:r>
            <a:r>
              <a:rPr lang="pl-PL" sz="1150" dirty="0" err="1"/>
              <a:t>Gate</a:t>
            </a:r>
            <a:r>
              <a:rPr lang="pl-PL" sz="1150" dirty="0"/>
              <a:t> to pierwsza publiczna zewnętrzna praca brytyjskiego artysty </a:t>
            </a:r>
            <a:r>
              <a:rPr lang="pl-PL" sz="1150" dirty="0" err="1"/>
              <a:t>Anish</a:t>
            </a:r>
            <a:r>
              <a:rPr lang="pl-PL" sz="1150" dirty="0"/>
              <a:t> </a:t>
            </a:r>
            <a:r>
              <a:rPr lang="pl-PL" sz="1150" dirty="0" err="1"/>
              <a:t>Kapoor</a:t>
            </a:r>
            <a:r>
              <a:rPr lang="pl-PL" sz="1150" dirty="0"/>
              <a:t> zainstalowana w Stanach Zjednoczonych. Eliptyczna rzeźba o wadze 110 ton jest pokryta nieprzerwaną serią polerowanych płyt ze stali nierdzewnej, w których odbija się słynna panorama Chicago oraz chmury powyżej niej. Łuk o wysokości 13 metrów tworzy "bramę" do wklęsłej komory pod rzeźbą, zapraszając zwiedzających do dotykania jej lustrzanej powierzchni i oglądania własnego odbicia z różnych perspektyw. Zainspirowana ciekłą rtęcią, sama rzeźba jest jedną z największych tego typu na świecie.</a:t>
            </a:r>
            <a:endParaRPr lang="fr-FR" sz="1150" dirty="0"/>
          </a:p>
        </p:txBody>
      </p:sp>
      <p:sp>
        <p:nvSpPr>
          <p:cNvPr id="7" name="TextBox 6"/>
          <p:cNvSpPr txBox="1"/>
          <p:nvPr/>
        </p:nvSpPr>
        <p:spPr>
          <a:xfrm>
            <a:off x="7197566" y="0"/>
            <a:ext cx="1622906" cy="2462213"/>
          </a:xfrm>
          <a:prstGeom prst="rect">
            <a:avLst/>
          </a:prstGeom>
          <a:noFill/>
        </p:spPr>
        <p:txBody>
          <a:bodyPr wrap="square" rtlCol="0">
            <a:spAutoFit/>
          </a:bodyPr>
          <a:lstStyle/>
          <a:p>
            <a:r>
              <a:rPr lang="pl-PL" sz="1400" b="1" dirty="0"/>
              <a:t>Lokalizacja</a:t>
            </a:r>
            <a:r>
              <a:rPr lang="nl-BE" sz="1400" b="1" dirty="0"/>
              <a:t>:</a:t>
            </a:r>
          </a:p>
          <a:p>
            <a:r>
              <a:rPr lang="nl-BE" sz="1200" dirty="0"/>
              <a:t>Chicago, USA</a:t>
            </a:r>
          </a:p>
          <a:p>
            <a:r>
              <a:rPr lang="nl-BE" sz="1400" b="1" dirty="0"/>
              <a:t>Materia</a:t>
            </a:r>
            <a:r>
              <a:rPr lang="pl-PL" sz="1400" b="1" dirty="0"/>
              <a:t>ł:</a:t>
            </a:r>
            <a:endParaRPr lang="nl-BE" sz="1400" b="1" dirty="0"/>
          </a:p>
          <a:p>
            <a:r>
              <a:rPr lang="pl-PL" sz="1200" dirty="0"/>
              <a:t>Polerowane na lustro blachy ze stali nierdzewnej </a:t>
            </a:r>
            <a:r>
              <a:rPr lang="nl-BE" sz="1200"/>
              <a:t>316 </a:t>
            </a:r>
            <a:endParaRPr lang="nl-BE" sz="1200" dirty="0"/>
          </a:p>
          <a:p>
            <a:r>
              <a:rPr lang="pl-PL" sz="1400" b="1" dirty="0"/>
              <a:t>Wymiary</a:t>
            </a:r>
            <a:r>
              <a:rPr lang="nl-BE" sz="1400" b="1" dirty="0"/>
              <a:t>:</a:t>
            </a:r>
          </a:p>
          <a:p>
            <a:r>
              <a:rPr lang="nl-BE" sz="1200" dirty="0"/>
              <a:t>10 </a:t>
            </a:r>
            <a:r>
              <a:rPr lang="pl-PL" sz="1200" dirty="0"/>
              <a:t>m x </a:t>
            </a:r>
            <a:r>
              <a:rPr lang="nl-BE" sz="1200" dirty="0"/>
              <a:t>20 </a:t>
            </a:r>
            <a:r>
              <a:rPr lang="pl-PL" sz="1200" dirty="0"/>
              <a:t>m x </a:t>
            </a:r>
            <a:r>
              <a:rPr lang="nl-BE" sz="1200" dirty="0"/>
              <a:t>13 m</a:t>
            </a:r>
          </a:p>
          <a:p>
            <a:r>
              <a:rPr lang="pl-PL" sz="1400" b="1" dirty="0"/>
              <a:t>Waga</a:t>
            </a:r>
            <a:r>
              <a:rPr lang="nl-BE" sz="1400" b="1" dirty="0"/>
              <a:t>:</a:t>
            </a:r>
          </a:p>
          <a:p>
            <a:r>
              <a:rPr lang="nl-BE" sz="1200" dirty="0"/>
              <a:t>110 ton</a:t>
            </a:r>
          </a:p>
          <a:p>
            <a:r>
              <a:rPr lang="pl-PL" sz="1400" b="1" dirty="0"/>
              <a:t>Rok budowy</a:t>
            </a:r>
            <a:r>
              <a:rPr lang="nl-BE" sz="1400" b="1" dirty="0"/>
              <a:t>:</a:t>
            </a:r>
          </a:p>
          <a:p>
            <a:r>
              <a:rPr lang="nl-BE" sz="1200" dirty="0"/>
              <a:t>2004</a:t>
            </a:r>
          </a:p>
        </p:txBody>
      </p:sp>
      <p:sp>
        <p:nvSpPr>
          <p:cNvPr id="6" name="Slide Number Placeholder 5"/>
          <p:cNvSpPr>
            <a:spLocks noGrp="1"/>
          </p:cNvSpPr>
          <p:nvPr>
            <p:ph type="sldNum" sz="quarter" idx="12"/>
          </p:nvPr>
        </p:nvSpPr>
        <p:spPr/>
        <p:txBody>
          <a:bodyPr/>
          <a:lstStyle/>
          <a:p>
            <a:fld id="{387D9DEA-C109-4EC7-BDCC-42D7A05A445D}" type="slidenum">
              <a:rPr lang="fr-FR" smtClean="0"/>
              <a:t>5</a:t>
            </a:fld>
            <a:endParaRPr lang="fr-FR"/>
          </a:p>
        </p:txBody>
      </p:sp>
    </p:spTree>
    <p:extLst>
      <p:ext uri="{BB962C8B-B14F-4D97-AF65-F5344CB8AC3E}">
        <p14:creationId xmlns:p14="http://schemas.microsoft.com/office/powerpoint/2010/main" val="3436373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00000"/>
            <a:ext cx="7200000" cy="566738"/>
          </a:xfrm>
        </p:spPr>
        <p:txBody>
          <a:bodyPr>
            <a:normAutofit/>
          </a:bodyPr>
          <a:lstStyle/>
          <a:p>
            <a:r>
              <a:rPr lang="fr-FR" dirty="0"/>
              <a:t>Anilore Banon: Les Braves</a:t>
            </a:r>
            <a:r>
              <a:rPr lang="pl-PL" dirty="0"/>
              <a:t> </a:t>
            </a:r>
            <a:r>
              <a:rPr lang="pl-PL" sz="1400" b="0" i="1" dirty="0"/>
              <a:t>(z fr. odważni)</a:t>
            </a:r>
            <a:r>
              <a:rPr lang="en-GB" sz="1400" b="0" i="1" dirty="0"/>
              <a:t> </a:t>
            </a:r>
            <a:r>
              <a:rPr lang="en-GB" sz="1400" b="0" i="1" baseline="30000" dirty="0"/>
              <a:t>9 - 11</a:t>
            </a:r>
            <a:endParaRPr lang="fr-FR" b="0" i="1" baseline="30000" dirty="0"/>
          </a:p>
        </p:txBody>
      </p:sp>
      <p:pic>
        <p:nvPicPr>
          <p:cNvPr id="512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7200000" cy="54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3448" y="5931277"/>
            <a:ext cx="7200000" cy="954107"/>
          </a:xfrm>
          <a:prstGeom prst="rect">
            <a:avLst/>
          </a:prstGeom>
        </p:spPr>
        <p:txBody>
          <a:bodyPr wrap="square">
            <a:spAutoFit/>
          </a:bodyPr>
          <a:lstStyle/>
          <a:p>
            <a:pPr algn="just"/>
            <a:r>
              <a:rPr lang="pl-PL" sz="1400" dirty="0"/>
              <a:t>Pomnik ten stoi na plaży znanej jako Omaha Beach w miejscowości St. Laurent-sur-Mer w Normandii we Francji i upamiętnia żołnierzy, którzy polegli na plażach Normandii w dniu inwazji D-Day 6 czerwca 1944 r. Pomnik został odsłonięty 5 czerwca 2004 roku – w 60-tą rocznicę lądowania wojsk w Normandii. </a:t>
            </a:r>
            <a:endParaRPr lang="en-US" sz="1400" dirty="0"/>
          </a:p>
        </p:txBody>
      </p:sp>
      <p:sp>
        <p:nvSpPr>
          <p:cNvPr id="7" name="TextBox 6"/>
          <p:cNvSpPr txBox="1"/>
          <p:nvPr/>
        </p:nvSpPr>
        <p:spPr>
          <a:xfrm>
            <a:off x="7197566" y="0"/>
            <a:ext cx="1622906" cy="2339102"/>
          </a:xfrm>
          <a:prstGeom prst="rect">
            <a:avLst/>
          </a:prstGeom>
          <a:noFill/>
        </p:spPr>
        <p:txBody>
          <a:bodyPr wrap="square" rtlCol="0">
            <a:spAutoFit/>
          </a:bodyPr>
          <a:lstStyle/>
          <a:p>
            <a:r>
              <a:rPr lang="pl-PL" sz="1400" b="1" dirty="0"/>
              <a:t>Lokalizacja</a:t>
            </a:r>
            <a:r>
              <a:rPr lang="nl-BE" sz="1400" b="1" dirty="0"/>
              <a:t>:</a:t>
            </a:r>
          </a:p>
          <a:p>
            <a:r>
              <a:rPr lang="nl-BE" sz="1200" dirty="0"/>
              <a:t>Normand</a:t>
            </a:r>
            <a:r>
              <a:rPr lang="pl-PL" sz="1200" dirty="0" err="1"/>
              <a:t>ia</a:t>
            </a:r>
            <a:r>
              <a:rPr lang="nl-BE" sz="1200" dirty="0"/>
              <a:t>, </a:t>
            </a:r>
            <a:r>
              <a:rPr lang="pl-PL" sz="1200" dirty="0"/>
              <a:t>Francja</a:t>
            </a:r>
            <a:endParaRPr lang="nl-BE" sz="1200" dirty="0"/>
          </a:p>
          <a:p>
            <a:r>
              <a:rPr lang="nl-BE" sz="1400" b="1" dirty="0"/>
              <a:t>Materia</a:t>
            </a:r>
            <a:r>
              <a:rPr lang="pl-PL" sz="1400" b="1" dirty="0"/>
              <a:t>ł</a:t>
            </a:r>
            <a:r>
              <a:rPr lang="nl-BE" sz="1400" b="1" dirty="0"/>
              <a:t>:</a:t>
            </a:r>
          </a:p>
          <a:p>
            <a:r>
              <a:rPr lang="pl-PL" sz="1200" dirty="0"/>
              <a:t>Stal nierdzewna </a:t>
            </a:r>
            <a:r>
              <a:rPr lang="nl-BE" sz="1200" dirty="0"/>
              <a:t>2205 </a:t>
            </a:r>
            <a:br>
              <a:rPr lang="pl-PL" sz="1200" dirty="0"/>
            </a:br>
            <a:r>
              <a:rPr lang="pl-PL" sz="1200" dirty="0"/>
              <a:t>i </a:t>
            </a:r>
            <a:r>
              <a:rPr lang="nl-BE" sz="1200" dirty="0"/>
              <a:t> 316L</a:t>
            </a:r>
          </a:p>
          <a:p>
            <a:r>
              <a:rPr lang="pl-PL" sz="1400" b="1" dirty="0"/>
              <a:t>Wymiary</a:t>
            </a:r>
            <a:r>
              <a:rPr lang="nl-BE" sz="1400" b="1" dirty="0"/>
              <a:t>:</a:t>
            </a:r>
          </a:p>
          <a:p>
            <a:r>
              <a:rPr lang="nl-BE" sz="1400" dirty="0"/>
              <a:t>9</a:t>
            </a:r>
            <a:r>
              <a:rPr lang="pl-PL" sz="1400" dirty="0"/>
              <a:t> </a:t>
            </a:r>
            <a:r>
              <a:rPr lang="nl-BE" sz="1400" dirty="0"/>
              <a:t>m </a:t>
            </a:r>
            <a:r>
              <a:rPr lang="pl-PL" sz="1400" dirty="0"/>
              <a:t>wysokości</a:t>
            </a:r>
            <a:endParaRPr lang="nl-BE" sz="1200" dirty="0"/>
          </a:p>
          <a:p>
            <a:r>
              <a:rPr lang="nl-BE" sz="1400" b="1" dirty="0"/>
              <a:t>W</a:t>
            </a:r>
            <a:r>
              <a:rPr lang="pl-PL" sz="1400" b="1" dirty="0"/>
              <a:t>aga</a:t>
            </a:r>
            <a:r>
              <a:rPr lang="nl-BE" sz="1400" b="1" dirty="0"/>
              <a:t>:</a:t>
            </a:r>
          </a:p>
          <a:p>
            <a:endParaRPr lang="nl-BE" sz="1400" b="1" dirty="0"/>
          </a:p>
          <a:p>
            <a:r>
              <a:rPr lang="pl-PL" sz="1400" b="1" dirty="0"/>
              <a:t>Rok budowy</a:t>
            </a:r>
            <a:r>
              <a:rPr lang="nl-BE" sz="1400" b="1" dirty="0"/>
              <a:t>:</a:t>
            </a:r>
          </a:p>
          <a:p>
            <a:r>
              <a:rPr lang="nl-BE" sz="1200" dirty="0"/>
              <a:t>2004</a:t>
            </a:r>
          </a:p>
        </p:txBody>
      </p:sp>
      <p:sp>
        <p:nvSpPr>
          <p:cNvPr id="6" name="Slide Number Placeholder 5"/>
          <p:cNvSpPr>
            <a:spLocks noGrp="1"/>
          </p:cNvSpPr>
          <p:nvPr>
            <p:ph type="sldNum" sz="quarter" idx="12"/>
          </p:nvPr>
        </p:nvSpPr>
        <p:spPr/>
        <p:txBody>
          <a:bodyPr/>
          <a:lstStyle/>
          <a:p>
            <a:fld id="{387D9DEA-C109-4EC7-BDCC-42D7A05A445D}" type="slidenum">
              <a:rPr lang="fr-FR" smtClean="0"/>
              <a:t>6</a:t>
            </a:fld>
            <a:endParaRPr lang="fr-FR"/>
          </a:p>
        </p:txBody>
      </p:sp>
    </p:spTree>
    <p:extLst>
      <p:ext uri="{BB962C8B-B14F-4D97-AF65-F5344CB8AC3E}">
        <p14:creationId xmlns:p14="http://schemas.microsoft.com/office/powerpoint/2010/main" val="1764606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47" y="5375031"/>
            <a:ext cx="7200000" cy="566738"/>
          </a:xfrm>
        </p:spPr>
        <p:txBody>
          <a:bodyPr>
            <a:normAutofit/>
          </a:bodyPr>
          <a:lstStyle/>
          <a:p>
            <a:r>
              <a:rPr lang="fr-FR" dirty="0"/>
              <a:t>Jaume Plensa: </a:t>
            </a:r>
            <a:r>
              <a:rPr lang="pl-PL" dirty="0"/>
              <a:t>Mirror </a:t>
            </a:r>
            <a:r>
              <a:rPr lang="en-US" dirty="0"/>
              <a:t>I </a:t>
            </a:r>
            <a:r>
              <a:rPr lang="pl-PL" dirty="0"/>
              <a:t>i</a:t>
            </a:r>
            <a:r>
              <a:rPr lang="en-US" dirty="0"/>
              <a:t> II </a:t>
            </a:r>
            <a:r>
              <a:rPr lang="en-US" baseline="30000" dirty="0"/>
              <a:t>12, 13</a:t>
            </a:r>
            <a:endParaRPr lang="fr-FR" baseline="30000" dirty="0"/>
          </a:p>
        </p:txBody>
      </p:sp>
      <p:pic>
        <p:nvPicPr>
          <p:cNvPr id="1031"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7200000" cy="537503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7197566" y="0"/>
            <a:ext cx="1622906" cy="2677656"/>
          </a:xfrm>
          <a:prstGeom prst="rect">
            <a:avLst/>
          </a:prstGeom>
          <a:noFill/>
        </p:spPr>
        <p:txBody>
          <a:bodyPr wrap="square" rtlCol="0">
            <a:spAutoFit/>
          </a:bodyPr>
          <a:lstStyle/>
          <a:p>
            <a:r>
              <a:rPr lang="pl-PL" sz="1400" b="1" dirty="0"/>
              <a:t>Lokalizacja</a:t>
            </a:r>
            <a:r>
              <a:rPr lang="nl-BE" sz="1400" b="1" dirty="0"/>
              <a:t>:</a:t>
            </a:r>
          </a:p>
          <a:p>
            <a:r>
              <a:rPr lang="pl-PL" sz="1200" dirty="0"/>
              <a:t>Muzeum Sztuki</a:t>
            </a:r>
            <a:r>
              <a:rPr lang="nl-BE" sz="1200" dirty="0"/>
              <a:t>, Toledo, OH, USA</a:t>
            </a:r>
          </a:p>
          <a:p>
            <a:r>
              <a:rPr lang="nl-BE" sz="1400" b="1" dirty="0"/>
              <a:t>Materia</a:t>
            </a:r>
            <a:r>
              <a:rPr lang="pl-PL" sz="1400" b="1" dirty="0"/>
              <a:t>ł</a:t>
            </a:r>
            <a:r>
              <a:rPr lang="nl-BE" sz="1400" b="1" dirty="0"/>
              <a:t>:</a:t>
            </a:r>
          </a:p>
          <a:p>
            <a:r>
              <a:rPr lang="pl-PL" sz="1200" dirty="0"/>
              <a:t>Malowana stal nierdzewna</a:t>
            </a:r>
            <a:endParaRPr lang="nl-BE" sz="1200" b="1" dirty="0"/>
          </a:p>
          <a:p>
            <a:r>
              <a:rPr lang="pl-PL" sz="1400" b="1" dirty="0"/>
              <a:t>Wymiary</a:t>
            </a:r>
            <a:r>
              <a:rPr lang="nl-BE" sz="1400" b="1" dirty="0"/>
              <a:t>:</a:t>
            </a:r>
          </a:p>
          <a:p>
            <a:r>
              <a:rPr lang="en-US" sz="1200" dirty="0"/>
              <a:t>377 x 235 x 245 cm</a:t>
            </a:r>
          </a:p>
          <a:p>
            <a:r>
              <a:rPr lang="pl-PL" sz="1200" dirty="0"/>
              <a:t>każdy</a:t>
            </a:r>
            <a:endParaRPr lang="nl-BE" sz="1200" dirty="0"/>
          </a:p>
          <a:p>
            <a:r>
              <a:rPr lang="nl-BE" sz="1400" b="1" dirty="0"/>
              <a:t>W</a:t>
            </a:r>
            <a:r>
              <a:rPr lang="pl-PL" sz="1400" b="1" dirty="0"/>
              <a:t>aga</a:t>
            </a:r>
            <a:r>
              <a:rPr lang="nl-BE" sz="1400" b="1" dirty="0"/>
              <a:t>:</a:t>
            </a:r>
          </a:p>
          <a:p>
            <a:endParaRPr lang="nl-BE" sz="1400" b="1" dirty="0"/>
          </a:p>
          <a:p>
            <a:r>
              <a:rPr lang="pl-PL" sz="1400" b="1" dirty="0"/>
              <a:t>Rok budowy</a:t>
            </a:r>
            <a:r>
              <a:rPr lang="nl-BE" sz="1400" b="1" dirty="0"/>
              <a:t>:</a:t>
            </a:r>
          </a:p>
          <a:p>
            <a:r>
              <a:rPr lang="nl-BE" sz="1200" dirty="0"/>
              <a:t>2010</a:t>
            </a:r>
          </a:p>
        </p:txBody>
      </p:sp>
      <p:sp>
        <p:nvSpPr>
          <p:cNvPr id="6" name="Slide Number Placeholder 5"/>
          <p:cNvSpPr>
            <a:spLocks noGrp="1"/>
          </p:cNvSpPr>
          <p:nvPr>
            <p:ph type="sldNum" sz="quarter" idx="12"/>
          </p:nvPr>
        </p:nvSpPr>
        <p:spPr/>
        <p:txBody>
          <a:bodyPr/>
          <a:lstStyle/>
          <a:p>
            <a:fld id="{387D9DEA-C109-4EC7-BDCC-42D7A05A445D}" type="slidenum">
              <a:rPr lang="fr-FR" smtClean="0"/>
              <a:t>7</a:t>
            </a:fld>
            <a:endParaRPr lang="fr-FR"/>
          </a:p>
        </p:txBody>
      </p:sp>
      <p:sp>
        <p:nvSpPr>
          <p:cNvPr id="8" name="TextBox 7"/>
          <p:cNvSpPr txBox="1"/>
          <p:nvPr/>
        </p:nvSpPr>
        <p:spPr>
          <a:xfrm>
            <a:off x="0" y="5921404"/>
            <a:ext cx="7197566" cy="900246"/>
          </a:xfrm>
          <a:prstGeom prst="rect">
            <a:avLst/>
          </a:prstGeom>
          <a:noFill/>
        </p:spPr>
        <p:txBody>
          <a:bodyPr wrap="square" rtlCol="0">
            <a:spAutoFit/>
          </a:bodyPr>
          <a:lstStyle/>
          <a:p>
            <a:pPr algn="just"/>
            <a:r>
              <a:rPr lang="pl-PL" sz="1050" dirty="0"/>
              <a:t>Główny koncept tego dzieła to dialog. Dwie figury są zwrócone ku sobie jakby w niekończącej się cichej rozmowie. Tytuł </a:t>
            </a:r>
            <a:r>
              <a:rPr lang="pl-PL" sz="1050" i="1" dirty="0"/>
              <a:t>Mirror (z ang. lustro)</a:t>
            </a:r>
            <a:r>
              <a:rPr lang="pl-PL" sz="1050" dirty="0"/>
              <a:t> wynika z wzajemnej interakcji figur, usytuowanych jak odbicia swoich myśli i marzeń. Między figurami jest dość dużo miejsca dla zwiedzających, którzy mogą „wejść” w trwającą konwersację. Figury są stworzone z liter ośmiu alfabetów – arabskiego, chińskiego, greckiego, hindi, hebrajskiego, japońskiego, łaciny i rosyjskiego. Autor rozpatruje dialog i interakcję jako kluczowe dla nauczenia się i, co ważniejsze, zrozumienia innych ludzi i kultur.</a:t>
            </a:r>
            <a:endParaRPr lang="nl-BE" sz="1050" dirty="0"/>
          </a:p>
        </p:txBody>
      </p:sp>
    </p:spTree>
    <p:extLst>
      <p:ext uri="{BB962C8B-B14F-4D97-AF65-F5344CB8AC3E}">
        <p14:creationId xmlns:p14="http://schemas.microsoft.com/office/powerpoint/2010/main" val="111509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19742"/>
            <a:ext cx="7200000" cy="566738"/>
          </a:xfrm>
        </p:spPr>
        <p:txBody>
          <a:bodyPr>
            <a:normAutofit/>
          </a:bodyPr>
          <a:lstStyle/>
          <a:p>
            <a:r>
              <a:rPr lang="fr-FR" dirty="0"/>
              <a:t>Louise Bourgeois: Maman</a:t>
            </a:r>
            <a:r>
              <a:rPr lang="pl-PL" dirty="0"/>
              <a:t> </a:t>
            </a:r>
            <a:r>
              <a:rPr lang="pl-PL" sz="1400" b="0" i="1" dirty="0"/>
              <a:t>(z fr. mamusia)</a:t>
            </a:r>
            <a:r>
              <a:rPr lang="en-GB" sz="1400" b="0" i="1" dirty="0"/>
              <a:t> </a:t>
            </a:r>
            <a:r>
              <a:rPr lang="en-GB" sz="1400" b="0" i="1" baseline="30000" dirty="0"/>
              <a:t>14</a:t>
            </a:r>
            <a:endParaRPr lang="fr-FR" b="0" i="1" baseline="30000" dirty="0"/>
          </a:p>
        </p:txBody>
      </p:sp>
      <p:pic>
        <p:nvPicPr>
          <p:cNvPr id="2051"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8579"/>
          <a:stretch/>
        </p:blipFill>
        <p:spPr bwMode="auto">
          <a:xfrm>
            <a:off x="0" y="0"/>
            <a:ext cx="7200000" cy="52197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14131" y="5733256"/>
            <a:ext cx="7200000" cy="830997"/>
          </a:xfrm>
          <a:prstGeom prst="rect">
            <a:avLst/>
          </a:prstGeom>
          <a:noFill/>
        </p:spPr>
        <p:txBody>
          <a:bodyPr wrap="square" rtlCol="0">
            <a:spAutoFit/>
          </a:bodyPr>
          <a:lstStyle/>
          <a:p>
            <a:pPr algn="just"/>
            <a:r>
              <a:rPr lang="pl-PL" sz="1200" dirty="0"/>
              <a:t>Tytuł pracy ma na celu dynamiczne zwiększenie sprzeczności uwidocznionych w samym sercu rzeźby. Dlaczego pająk? "Ponieważ moją najlepszą przyjaciółką była moja matka, a była rozważna, mądra, cierpliwa, kojąca, rozsądna, delikatna, subtelna, niezastąpiona, zgrabna i tak pożyteczna jak pająk. Potrafiła również bronić siebie oraz mnie, odmawiając odpowiedzi na "głupie", dociekliwe, żenujące osobiste pytania.”</a:t>
            </a:r>
          </a:p>
        </p:txBody>
      </p:sp>
      <p:sp>
        <p:nvSpPr>
          <p:cNvPr id="7" name="TextBox 6"/>
          <p:cNvSpPr txBox="1"/>
          <p:nvPr/>
        </p:nvSpPr>
        <p:spPr>
          <a:xfrm>
            <a:off x="7197566" y="0"/>
            <a:ext cx="1622906" cy="2677656"/>
          </a:xfrm>
          <a:prstGeom prst="rect">
            <a:avLst/>
          </a:prstGeom>
          <a:noFill/>
        </p:spPr>
        <p:txBody>
          <a:bodyPr wrap="square" rtlCol="0">
            <a:spAutoFit/>
          </a:bodyPr>
          <a:lstStyle/>
          <a:p>
            <a:r>
              <a:rPr lang="pl-PL" sz="1400" b="1" dirty="0"/>
              <a:t>Lokalizacja</a:t>
            </a:r>
            <a:r>
              <a:rPr lang="nl-BE" sz="1400" b="1" dirty="0"/>
              <a:t>:</a:t>
            </a:r>
          </a:p>
          <a:p>
            <a:r>
              <a:rPr lang="fr-FR" sz="1200" dirty="0"/>
              <a:t>Muzeum Guggenheima, Bilbao, </a:t>
            </a:r>
            <a:r>
              <a:rPr lang="pl-PL" sz="1200" dirty="0"/>
              <a:t>Hiszpania</a:t>
            </a:r>
            <a:endParaRPr lang="fr-FR" sz="1200" dirty="0"/>
          </a:p>
          <a:p>
            <a:r>
              <a:rPr lang="nl-BE" sz="1400" b="1" dirty="0"/>
              <a:t>Materia</a:t>
            </a:r>
            <a:r>
              <a:rPr lang="pl-PL" sz="1400" b="1" dirty="0"/>
              <a:t>ł</a:t>
            </a:r>
            <a:r>
              <a:rPr lang="nl-BE" sz="1400" b="1" dirty="0"/>
              <a:t>:</a:t>
            </a:r>
          </a:p>
          <a:p>
            <a:r>
              <a:rPr lang="pl-PL" sz="1200" dirty="0"/>
              <a:t>Brąz, marmur i stal nierdzewna</a:t>
            </a:r>
            <a:endParaRPr lang="nl-BE" sz="1200" b="1" dirty="0"/>
          </a:p>
          <a:p>
            <a:r>
              <a:rPr lang="pl-PL" sz="1400" b="1" dirty="0"/>
              <a:t>Wymiary</a:t>
            </a:r>
            <a:r>
              <a:rPr lang="nl-BE" sz="1400" b="1" dirty="0"/>
              <a:t>:</a:t>
            </a:r>
          </a:p>
          <a:p>
            <a:r>
              <a:rPr lang="fr-FR" sz="1200" dirty="0"/>
              <a:t>9</a:t>
            </a:r>
            <a:r>
              <a:rPr lang="pl-PL" sz="1200" dirty="0"/>
              <a:t> </a:t>
            </a:r>
            <a:r>
              <a:rPr lang="fr-FR" sz="1200" dirty="0"/>
              <a:t>m</a:t>
            </a:r>
            <a:r>
              <a:rPr lang="pl-PL" sz="1200" dirty="0"/>
              <a:t> </a:t>
            </a:r>
            <a:r>
              <a:rPr lang="fr-FR" sz="1200" dirty="0"/>
              <a:t>x</a:t>
            </a:r>
            <a:r>
              <a:rPr lang="pl-PL" sz="1200" dirty="0"/>
              <a:t> </a:t>
            </a:r>
            <a:r>
              <a:rPr lang="fr-FR" sz="1200" dirty="0"/>
              <a:t>10</a:t>
            </a:r>
            <a:r>
              <a:rPr lang="pl-PL" sz="1200" dirty="0"/>
              <a:t> </a:t>
            </a:r>
            <a:r>
              <a:rPr lang="fr-FR" sz="1200" dirty="0"/>
              <a:t>m</a:t>
            </a:r>
            <a:r>
              <a:rPr lang="pl-PL" sz="1200" dirty="0"/>
              <a:t> </a:t>
            </a:r>
            <a:r>
              <a:rPr lang="fr-FR" sz="1200" dirty="0"/>
              <a:t>x</a:t>
            </a:r>
            <a:r>
              <a:rPr lang="pl-PL" sz="1200" dirty="0"/>
              <a:t> </a:t>
            </a:r>
            <a:r>
              <a:rPr lang="fr-FR" sz="1200" dirty="0"/>
              <a:t>12</a:t>
            </a:r>
            <a:r>
              <a:rPr lang="pl-PL" sz="1200" dirty="0"/>
              <a:t> </a:t>
            </a:r>
            <a:r>
              <a:rPr lang="fr-FR" sz="1200" dirty="0"/>
              <a:t>m</a:t>
            </a:r>
            <a:endParaRPr lang="nl-BE" sz="1200" b="1" dirty="0"/>
          </a:p>
          <a:p>
            <a:r>
              <a:rPr lang="nl-BE" sz="1400" b="1" dirty="0"/>
              <a:t>W</a:t>
            </a:r>
            <a:r>
              <a:rPr lang="pl-PL" sz="1400" b="1" dirty="0"/>
              <a:t>aga</a:t>
            </a:r>
            <a:r>
              <a:rPr lang="nl-BE" sz="1400" b="1" dirty="0"/>
              <a:t>:</a:t>
            </a:r>
          </a:p>
          <a:p>
            <a:endParaRPr lang="nl-BE" sz="1400" b="1" dirty="0"/>
          </a:p>
          <a:p>
            <a:r>
              <a:rPr lang="pl-PL" sz="1400" b="1" dirty="0"/>
              <a:t>Rok budowy</a:t>
            </a:r>
            <a:r>
              <a:rPr lang="nl-BE" sz="1400" b="1" dirty="0"/>
              <a:t>:</a:t>
            </a:r>
          </a:p>
          <a:p>
            <a:r>
              <a:rPr lang="nl-BE" sz="1200" dirty="0"/>
              <a:t>1999</a:t>
            </a:r>
          </a:p>
        </p:txBody>
      </p:sp>
      <p:sp>
        <p:nvSpPr>
          <p:cNvPr id="6" name="Slide Number Placeholder 5"/>
          <p:cNvSpPr>
            <a:spLocks noGrp="1"/>
          </p:cNvSpPr>
          <p:nvPr>
            <p:ph type="sldNum" sz="quarter" idx="12"/>
          </p:nvPr>
        </p:nvSpPr>
        <p:spPr/>
        <p:txBody>
          <a:bodyPr/>
          <a:lstStyle/>
          <a:p>
            <a:fld id="{387D9DEA-C109-4EC7-BDCC-42D7A05A445D}" type="slidenum">
              <a:rPr lang="fr-FR" smtClean="0"/>
              <a:t>8</a:t>
            </a:fld>
            <a:endParaRPr lang="fr-FR"/>
          </a:p>
        </p:txBody>
      </p:sp>
    </p:spTree>
    <p:extLst>
      <p:ext uri="{BB962C8B-B14F-4D97-AF65-F5344CB8AC3E}">
        <p14:creationId xmlns:p14="http://schemas.microsoft.com/office/powerpoint/2010/main" val="4031214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2" y="5377691"/>
            <a:ext cx="5486400" cy="566738"/>
          </a:xfrm>
        </p:spPr>
        <p:txBody>
          <a:bodyPr>
            <a:normAutofit/>
          </a:bodyPr>
          <a:lstStyle/>
          <a:p>
            <a:r>
              <a:rPr lang="fr-FR" dirty="0"/>
              <a:t>Eila Hiltunen:  Sibelius Monument </a:t>
            </a:r>
            <a:r>
              <a:rPr lang="fr-FR" baseline="30000" dirty="0"/>
              <a:t>15</a:t>
            </a:r>
          </a:p>
        </p:txBody>
      </p:sp>
      <p:pic>
        <p:nvPicPr>
          <p:cNvPr id="2051"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7200000" cy="53776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15179" y="5949280"/>
            <a:ext cx="7230358" cy="954107"/>
          </a:xfrm>
          <a:prstGeom prst="rect">
            <a:avLst/>
          </a:prstGeom>
          <a:noFill/>
        </p:spPr>
        <p:txBody>
          <a:bodyPr wrap="square" rtlCol="0">
            <a:spAutoFit/>
          </a:bodyPr>
          <a:lstStyle/>
          <a:p>
            <a:pPr algn="just"/>
            <a:r>
              <a:rPr lang="pl-PL" sz="1400" dirty="0"/>
              <a:t>Pomnik „</a:t>
            </a:r>
            <a:r>
              <a:rPr lang="en-US" sz="1400" dirty="0"/>
              <a:t>The Sibelius Monument</a:t>
            </a:r>
            <a:r>
              <a:rPr lang="pl-PL" sz="1400" dirty="0"/>
              <a:t>” w Helsinkach w Finlandii jest dedykowany fińskiemu kompozytorowi </a:t>
            </a:r>
            <a:r>
              <a:rPr lang="en-US" sz="1400" dirty="0"/>
              <a:t>Jean Sibelius. </a:t>
            </a:r>
            <a:r>
              <a:rPr lang="pl-PL" sz="1400" dirty="0"/>
              <a:t>Waga pomnika to ok. 24 tony, a rzeźba została wykonana z ponad 600 rur ze stali nierdzewnej, spawanych razem do kształtu fali, które formą przypominają rury organów.</a:t>
            </a:r>
            <a:endParaRPr lang="fr-FR" sz="1400" dirty="0"/>
          </a:p>
        </p:txBody>
      </p:sp>
      <p:sp>
        <p:nvSpPr>
          <p:cNvPr id="7" name="TextBox 6"/>
          <p:cNvSpPr txBox="1"/>
          <p:nvPr/>
        </p:nvSpPr>
        <p:spPr>
          <a:xfrm>
            <a:off x="7197566" y="0"/>
            <a:ext cx="1478890" cy="2831544"/>
          </a:xfrm>
          <a:prstGeom prst="rect">
            <a:avLst/>
          </a:prstGeom>
          <a:noFill/>
        </p:spPr>
        <p:txBody>
          <a:bodyPr wrap="square" rtlCol="0">
            <a:spAutoFit/>
          </a:bodyPr>
          <a:lstStyle/>
          <a:p>
            <a:r>
              <a:rPr lang="pl-PL" sz="1400" b="1" dirty="0"/>
              <a:t>Lokalizacja</a:t>
            </a:r>
            <a:r>
              <a:rPr lang="nl-BE" sz="1400" b="1" dirty="0"/>
              <a:t>:</a:t>
            </a:r>
          </a:p>
          <a:p>
            <a:r>
              <a:rPr lang="nl-BE" sz="1200" dirty="0"/>
              <a:t>Helsinki, Finland</a:t>
            </a:r>
            <a:r>
              <a:rPr lang="pl-PL" sz="1200" dirty="0" err="1"/>
              <a:t>ia</a:t>
            </a:r>
            <a:endParaRPr lang="nl-BE" sz="1200" dirty="0"/>
          </a:p>
          <a:p>
            <a:r>
              <a:rPr lang="nl-BE" sz="1400" b="1" dirty="0"/>
              <a:t>Materia</a:t>
            </a:r>
            <a:r>
              <a:rPr lang="pl-PL" sz="1400" b="1" dirty="0"/>
              <a:t>ł</a:t>
            </a:r>
            <a:r>
              <a:rPr lang="nl-BE" sz="1400" b="1" dirty="0"/>
              <a:t>:</a:t>
            </a:r>
          </a:p>
          <a:p>
            <a:r>
              <a:rPr lang="nl-BE" sz="1200" dirty="0"/>
              <a:t>600</a:t>
            </a:r>
            <a:r>
              <a:rPr lang="pl-PL" sz="1200" dirty="0"/>
              <a:t> rur ze stali nierdzewnej</a:t>
            </a:r>
            <a:endParaRPr lang="nl-BE" sz="1200" dirty="0"/>
          </a:p>
          <a:p>
            <a:r>
              <a:rPr lang="nl-BE" sz="1200" dirty="0"/>
              <a:t>EN 1.4404 (316L)</a:t>
            </a:r>
          </a:p>
          <a:p>
            <a:r>
              <a:rPr lang="pl-PL" sz="1400" b="1" dirty="0"/>
              <a:t>Wymiary</a:t>
            </a:r>
            <a:r>
              <a:rPr lang="nl-BE" sz="1400" b="1" dirty="0"/>
              <a:t>:</a:t>
            </a:r>
          </a:p>
          <a:p>
            <a:r>
              <a:rPr lang="en-US" sz="1200" dirty="0"/>
              <a:t>8.5 m </a:t>
            </a:r>
            <a:r>
              <a:rPr lang="pl-PL" sz="1200" dirty="0"/>
              <a:t>wysokości</a:t>
            </a:r>
            <a:r>
              <a:rPr lang="en-US" sz="1200" dirty="0"/>
              <a:t>, 10.5</a:t>
            </a:r>
            <a:r>
              <a:rPr lang="pl-PL" sz="1200" dirty="0"/>
              <a:t> </a:t>
            </a:r>
            <a:r>
              <a:rPr lang="en-US" sz="1200" dirty="0"/>
              <a:t>m </a:t>
            </a:r>
            <a:r>
              <a:rPr lang="pl-PL" sz="1200" dirty="0"/>
              <a:t>długości </a:t>
            </a:r>
            <a:br>
              <a:rPr lang="pl-PL" sz="1200" dirty="0"/>
            </a:br>
            <a:r>
              <a:rPr lang="pl-PL" sz="1200" dirty="0"/>
              <a:t>i </a:t>
            </a:r>
            <a:r>
              <a:rPr lang="en-US" sz="1200" dirty="0"/>
              <a:t>6.5</a:t>
            </a:r>
            <a:r>
              <a:rPr lang="pl-PL" sz="1200" dirty="0"/>
              <a:t> </a:t>
            </a:r>
            <a:r>
              <a:rPr lang="en-US" sz="1200" dirty="0"/>
              <a:t>m </a:t>
            </a:r>
            <a:r>
              <a:rPr lang="pl-PL" sz="1200" dirty="0"/>
              <a:t>głębokości</a:t>
            </a:r>
            <a:endParaRPr lang="nl-BE" sz="1200" b="1" dirty="0"/>
          </a:p>
          <a:p>
            <a:r>
              <a:rPr lang="pl-PL" sz="1400" b="1" dirty="0"/>
              <a:t>Waga</a:t>
            </a:r>
            <a:r>
              <a:rPr lang="nl-BE" sz="1400" b="1" dirty="0"/>
              <a:t>:</a:t>
            </a:r>
          </a:p>
          <a:p>
            <a:r>
              <a:rPr lang="nl-BE" sz="1200" dirty="0"/>
              <a:t>24 ton</a:t>
            </a:r>
            <a:r>
              <a:rPr lang="pl-PL" sz="1200" dirty="0"/>
              <a:t>y</a:t>
            </a:r>
            <a:endParaRPr lang="nl-BE" sz="1200" dirty="0"/>
          </a:p>
          <a:p>
            <a:r>
              <a:rPr lang="pl-PL" sz="1400" b="1" dirty="0"/>
              <a:t>Rok budowy</a:t>
            </a:r>
            <a:r>
              <a:rPr lang="nl-BE" sz="1400" b="1" dirty="0"/>
              <a:t>:</a:t>
            </a:r>
          </a:p>
          <a:p>
            <a:r>
              <a:rPr lang="nl-BE" sz="1200" dirty="0"/>
              <a:t>1967</a:t>
            </a:r>
          </a:p>
        </p:txBody>
      </p:sp>
      <p:sp>
        <p:nvSpPr>
          <p:cNvPr id="6" name="Slide Number Placeholder 5"/>
          <p:cNvSpPr>
            <a:spLocks noGrp="1"/>
          </p:cNvSpPr>
          <p:nvPr>
            <p:ph type="sldNum" sz="quarter" idx="12"/>
          </p:nvPr>
        </p:nvSpPr>
        <p:spPr/>
        <p:txBody>
          <a:bodyPr/>
          <a:lstStyle/>
          <a:p>
            <a:fld id="{387D9DEA-C109-4EC7-BDCC-42D7A05A445D}" type="slidenum">
              <a:rPr lang="fr-FR" smtClean="0"/>
              <a:t>9</a:t>
            </a:fld>
            <a:endParaRPr lang="fr-FR"/>
          </a:p>
        </p:txBody>
      </p:sp>
    </p:spTree>
    <p:extLst>
      <p:ext uri="{BB962C8B-B14F-4D97-AF65-F5344CB8AC3E}">
        <p14:creationId xmlns:p14="http://schemas.microsoft.com/office/powerpoint/2010/main" val="431778703"/>
      </p:ext>
    </p:extLst>
  </p:cSld>
  <p:clrMapOvr>
    <a:masterClrMapping/>
  </p:clrMapOvr>
</p:sld>
</file>

<file path=ppt/theme/theme1.xml><?xml version="1.0" encoding="utf-8"?>
<a:theme xmlns:a="http://schemas.openxmlformats.org/drawingml/2006/main" name="Custom Design">
  <a:themeElements>
    <a:clrScheme name="University Lectures">
      <a:dk1>
        <a:sysClr val="windowText" lastClr="000000"/>
      </a:dk1>
      <a:lt1>
        <a:srgbClr val="FFFFFF"/>
      </a:lt1>
      <a:dk2>
        <a:srgbClr val="0070C0"/>
      </a:dk2>
      <a:lt2>
        <a:srgbClr val="FFFFFF"/>
      </a:lt2>
      <a:accent1>
        <a:srgbClr val="FF0000"/>
      </a:accent1>
      <a:accent2>
        <a:srgbClr val="0070C0"/>
      </a:accent2>
      <a:accent3>
        <a:srgbClr val="FFFF00"/>
      </a:accent3>
      <a:accent4>
        <a:srgbClr val="2BE422"/>
      </a:accent4>
      <a:accent5>
        <a:srgbClr val="4BACC6"/>
      </a:accent5>
      <a:accent6>
        <a:srgbClr val="92D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 01 Why Stainless Steel</Template>
  <TotalTime>0</TotalTime>
  <Words>3419</Words>
  <Application>Microsoft Office PowerPoint</Application>
  <PresentationFormat>On-screen Show (4:3)</PresentationFormat>
  <Paragraphs>369</Paragraphs>
  <Slides>30</Slides>
  <Notes>5</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30</vt:i4>
      </vt:variant>
    </vt:vector>
  </HeadingPairs>
  <TitlesOfParts>
    <vt:vector size="37" baseType="lpstr">
      <vt:lpstr>Arial</vt:lpstr>
      <vt:lpstr>Calibri</vt:lpstr>
      <vt:lpstr>Wingdings</vt:lpstr>
      <vt:lpstr>Custom Design</vt:lpstr>
      <vt:lpstr>1_Custom Design</vt:lpstr>
      <vt:lpstr>2_Custom Design</vt:lpstr>
      <vt:lpstr>3_Custom Design</vt:lpstr>
      <vt:lpstr>Prezentacja dla wykładowców architektury i budownictwa</vt:lpstr>
      <vt:lpstr>Andy Scott: The Kelpies 1,2 (w folklorze szkockim wodne duchy przybierające postać konia)</vt:lpstr>
      <vt:lpstr>Projekt: A. Waterkeyn,  Arhitekci: A. i J. Polak: Atomium 3, 4</vt:lpstr>
      <vt:lpstr>Projekt: E. Saarinen, Inżynier: H. Bandel: Gateway Arch (Łuk Wjazdowy) 5,6</vt:lpstr>
      <vt:lpstr>Sir Anish Kapoor: Cloud Gate 7,8</vt:lpstr>
      <vt:lpstr>Anilore Banon: Les Braves (z fr. odważni) 9 - 11</vt:lpstr>
      <vt:lpstr>Jaume Plensa: Mirror I i II 12, 13</vt:lpstr>
      <vt:lpstr>Louise Bourgeois: Maman (z fr. mamusia) 14</vt:lpstr>
      <vt:lpstr>Eila Hiltunen:  Sibelius Monument 15</vt:lpstr>
      <vt:lpstr>Monica Bonvicini: Hun Ligger (Ona jest) 16</vt:lpstr>
      <vt:lpstr>Sir Anish Kapoor: Turning the world upside down 17</vt:lpstr>
      <vt:lpstr>Jon Gunnar Arnason: Sun Voyager 18</vt:lpstr>
      <vt:lpstr>Robin Wight: Fantasywire 19</vt:lpstr>
      <vt:lpstr>Joana Vasconcelos: Marylin (2009) 21</vt:lpstr>
      <vt:lpstr>Architekt: Jaime Latapi Lopez: Cristo de Chiapas 20</vt:lpstr>
      <vt:lpstr>Jeff Koons: Sacred Heart Red/Gold … 22</vt:lpstr>
      <vt:lpstr>Gil Bruvel: Dichotomy 23</vt:lpstr>
      <vt:lpstr>David Černý: Metamorphosis 24</vt:lpstr>
      <vt:lpstr>Linda Bakke: Wielki łoś (The Big Elk) 25</vt:lpstr>
      <vt:lpstr>Chen Zhen: La danse de la fontaine émergente 26</vt:lpstr>
      <vt:lpstr>PowerPoint Presentation</vt:lpstr>
      <vt:lpstr>PowerPoint Presentation</vt:lpstr>
      <vt:lpstr>PowerPoint Presentation</vt:lpstr>
      <vt:lpstr>Robert Gahr: Surge 30</vt:lpstr>
      <vt:lpstr>Ralfonso Karo: #1 Kinetic Wind Sculpture 31</vt:lpstr>
      <vt:lpstr>Sun Hyuk Kim: utracona pamięć 32, 33</vt:lpstr>
      <vt:lpstr>Takich przykładów  jest o wiele więcej</vt:lpstr>
      <vt:lpstr>Źródła (1/3)</vt:lpstr>
      <vt:lpstr>Źródła (2/3)</vt:lpstr>
      <vt:lpstr>Źródła (3/3)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Sztuka</dc:title>
  <dc:creator>Bernard</dc:creator>
  <cp:keywords>Stal nierdzewna, Szkolenie, Architektura, Inżynieria</cp:keywords>
  <cp:lastModifiedBy>Jo Claes</cp:lastModifiedBy>
  <cp:revision>331</cp:revision>
  <cp:lastPrinted>2016-01-18T12:03:40Z</cp:lastPrinted>
  <dcterms:created xsi:type="dcterms:W3CDTF">2014-02-13T21:27:49Z</dcterms:created>
  <dcterms:modified xsi:type="dcterms:W3CDTF">2022-02-25T09:20:57Z</dcterms:modified>
</cp:coreProperties>
</file>